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24"/>
  </p:notesMasterIdLst>
  <p:sldIdLst>
    <p:sldId id="256" r:id="rId3"/>
    <p:sldId id="257" r:id="rId4"/>
    <p:sldId id="258" r:id="rId5"/>
    <p:sldId id="259" r:id="rId6"/>
    <p:sldId id="266" r:id="rId7"/>
    <p:sldId id="260" r:id="rId8"/>
    <p:sldId id="267" r:id="rId9"/>
    <p:sldId id="268" r:id="rId10"/>
    <p:sldId id="269" r:id="rId11"/>
    <p:sldId id="261" r:id="rId12"/>
    <p:sldId id="270" r:id="rId13"/>
    <p:sldId id="271" r:id="rId14"/>
    <p:sldId id="272" r:id="rId15"/>
    <p:sldId id="273" r:id="rId16"/>
    <p:sldId id="262" r:id="rId17"/>
    <p:sldId id="274" r:id="rId18"/>
    <p:sldId id="275" r:id="rId19"/>
    <p:sldId id="276" r:id="rId20"/>
    <p:sldId id="277" r:id="rId21"/>
    <p:sldId id="278" r:id="rId22"/>
    <p:sldId id="265"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Nunito" panose="020B0604020202020204" pitchFamily="2" charset="0"/>
      <p:regular r:id="rId29"/>
      <p:bold r:id="rId30"/>
      <p:italic r:id="rId31"/>
      <p:boldItalic r:id="rId32"/>
    </p:embeddedFont>
    <p:embeddedFont>
      <p:font typeface="Nunito ExtraBold" pitchFamily="2" charset="0"/>
      <p:bold r:id="rId33"/>
      <p:boldItalic r:id="rId34"/>
    </p:embeddedFont>
    <p:embeddedFont>
      <p:font typeface="Nunito SemiBold"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BA267F-57BB-4B82-9B38-EB87E1CD43B7}">
  <a:tblStyle styleId="{60BA267F-57BB-4B82-9B38-EB87E1CD43B7}"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5500dede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25500dede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25500dede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125500dede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5500dede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125500dede0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
        <p:nvSpPr>
          <p:cNvPr id="159" name="Google Shape;159;p11: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p2"/>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2"/>
        <p:cNvGrpSpPr/>
        <p:nvPr/>
      </p:nvGrpSpPr>
      <p:grpSpPr>
        <a:xfrm>
          <a:off x="0" y="0"/>
          <a:ext cx="0" cy="0"/>
          <a:chOff x="0" y="0"/>
          <a:chExt cx="0" cy="0"/>
        </a:xfrm>
      </p:grpSpPr>
      <p:sp>
        <p:nvSpPr>
          <p:cNvPr id="63" name="Google Shape;63;p13"/>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64" name="Google Shape;64;p13" descr="A close up of a logo&#10;&#10;Description automatically generated"/>
          <p:cNvPicPr preferRelativeResize="0"/>
          <p:nvPr/>
        </p:nvPicPr>
        <p:blipFill rotWithShape="1">
          <a:blip r:embed="rId2">
            <a:alphaModFix/>
          </a:blip>
          <a:srcRect l="42816" t="18358" r="37295" b="19150"/>
          <a:stretch/>
        </p:blipFill>
        <p:spPr>
          <a:xfrm>
            <a:off x="6052536" y="514443"/>
            <a:ext cx="2095112" cy="3703320"/>
          </a:xfrm>
          <a:prstGeom prst="rect">
            <a:avLst/>
          </a:prstGeom>
          <a:noFill/>
          <a:ln>
            <a:noFill/>
          </a:ln>
        </p:spPr>
      </p:pic>
      <p:sp>
        <p:nvSpPr>
          <p:cNvPr id="65" name="Google Shape;65;p1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66" name="Google Shape;66;p1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67" name="Google Shape;67;p13"/>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70" name="Google Shape;70;p14"/>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73" name="Google Shape;73;p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76" name="Google Shape;76;p16"/>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77" name="Google Shape;77;p1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80" name="Google Shape;80;p17"/>
          <p:cNvGraphicFramePr/>
          <p:nvPr/>
        </p:nvGraphicFramePr>
        <p:xfrm>
          <a:off x="201942" y="833662"/>
          <a:ext cx="3000000" cy="3000000"/>
        </p:xfrm>
        <a:graphic>
          <a:graphicData uri="http://schemas.openxmlformats.org/drawingml/2006/table">
            <a:tbl>
              <a:tblPr firstRow="1" bandRow="1">
                <a:noFill/>
                <a:tableStyleId>{60BA267F-57BB-4B82-9B38-EB87E1CD43B7}</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81" name="Google Shape;81;p1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4" name="Google Shape;84;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6" name="Google Shape;86;p1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9" name="Google Shape;89;p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2" name="Google Shape;92;p2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6" name="Google Shape;96;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7" name="Google Shape;97;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98" name="Google Shape;98;p2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19" name="Google Shape;19;p3"/>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0" name="Google Shape;20;p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23" name="Google Shape;23;p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26" name="Google Shape;26;p5"/>
          <p:cNvGraphicFramePr/>
          <p:nvPr/>
        </p:nvGraphicFramePr>
        <p:xfrm>
          <a:off x="201942" y="833662"/>
          <a:ext cx="3000000" cy="3000000"/>
        </p:xfrm>
        <a:graphic>
          <a:graphicData uri="http://schemas.openxmlformats.org/drawingml/2006/table">
            <a:tbl>
              <a:tblPr firstRow="1" bandRow="1">
                <a:noFill/>
                <a:tableStyleId>{60BA267F-57BB-4B82-9B38-EB87E1CD43B7}</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p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0" name="Google Shape;30;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44" name="Google Shape;44;p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7"/>
        <p:cNvGrpSpPr/>
        <p:nvPr/>
      </p:nvGrpSpPr>
      <p:grpSpPr>
        <a:xfrm>
          <a:off x="0" y="0"/>
          <a:ext cx="0" cy="0"/>
          <a:chOff x="0" y="0"/>
          <a:chExt cx="0" cy="0"/>
        </a:xfrm>
      </p:grpSpPr>
      <p:sp>
        <p:nvSpPr>
          <p:cNvPr id="48" name="Google Shape;48;p11"/>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49" name="Google Shape;49;p11" descr="A close up of a logo&#10;&#10;Description automatically generated"/>
          <p:cNvPicPr preferRelativeResize="0"/>
          <p:nvPr/>
        </p:nvPicPr>
        <p:blipFill rotWithShape="1">
          <a:blip r:embed="rId2">
            <a:alphaModFix/>
          </a:blip>
          <a:srcRect l="42816" t="18358" r="37295" b="19150"/>
          <a:stretch/>
        </p:blipFill>
        <p:spPr>
          <a:xfrm>
            <a:off x="6052536" y="514443"/>
            <a:ext cx="2095112" cy="3703320"/>
          </a:xfrm>
          <a:prstGeom prst="rect">
            <a:avLst/>
          </a:prstGeom>
          <a:noFill/>
          <a:ln>
            <a:noFill/>
          </a:ln>
        </p:spPr>
      </p:pic>
      <p:sp>
        <p:nvSpPr>
          <p:cNvPr id="50" name="Google Shape;50;p11"/>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51" name="Google Shape;51;p11"/>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52" name="Google Shape;52;p11"/>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7" name="Google Shape;7;p1"/>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8" name="Google Shape;8;p1"/>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9" name="Google Shape;9;p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11">
            <a:alphaModFix/>
          </a:blip>
          <a:srcRect/>
          <a:stretch/>
        </p:blipFill>
        <p:spPr>
          <a:xfrm>
            <a:off x="7669500" y="68264"/>
            <a:ext cx="1395476" cy="572701"/>
          </a:xfrm>
          <a:prstGeom prst="rect">
            <a:avLst/>
          </a:prstGeom>
          <a:noFill/>
          <a:ln>
            <a:noFill/>
          </a:ln>
        </p:spPr>
      </p:pic>
      <p:grpSp>
        <p:nvGrpSpPr>
          <p:cNvPr id="11" name="Google Shape;11;p1"/>
          <p:cNvGrpSpPr/>
          <p:nvPr/>
        </p:nvGrpSpPr>
        <p:grpSpPr>
          <a:xfrm>
            <a:off x="6593" y="10"/>
            <a:ext cx="175500" cy="709221"/>
            <a:chOff x="6593" y="10"/>
            <a:chExt cx="175500" cy="709221"/>
          </a:xfrm>
        </p:grpSpPr>
        <p:sp>
          <p:nvSpPr>
            <p:cNvPr id="12" name="Google Shape;12;p1"/>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5" name="Google Shape;55;p12"/>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6" name="Google Shape;56;p12"/>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7" name="Google Shape;57;p1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8" name="Google Shape;58;p12"/>
          <p:cNvPicPr preferRelativeResize="0"/>
          <p:nvPr/>
        </p:nvPicPr>
        <p:blipFill rotWithShape="1">
          <a:blip r:embed="rId12">
            <a:alphaModFix/>
          </a:blip>
          <a:srcRect/>
          <a:stretch/>
        </p:blipFill>
        <p:spPr>
          <a:xfrm>
            <a:off x="7669500" y="68264"/>
            <a:ext cx="1395476" cy="572701"/>
          </a:xfrm>
          <a:prstGeom prst="rect">
            <a:avLst/>
          </a:prstGeom>
          <a:noFill/>
          <a:ln>
            <a:noFill/>
          </a:ln>
        </p:spPr>
      </p:pic>
      <p:grpSp>
        <p:nvGrpSpPr>
          <p:cNvPr id="59" name="Google Shape;59;p12"/>
          <p:cNvGrpSpPr/>
          <p:nvPr/>
        </p:nvGrpSpPr>
        <p:grpSpPr>
          <a:xfrm>
            <a:off x="6593" y="10"/>
            <a:ext cx="175500" cy="709221"/>
            <a:chOff x="6593" y="10"/>
            <a:chExt cx="175500" cy="709221"/>
          </a:xfrm>
        </p:grpSpPr>
        <p:sp>
          <p:nvSpPr>
            <p:cNvPr id="60" name="Google Shape;60;p12"/>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2"/>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3"/>
          <p:cNvSpPr txBox="1">
            <a:spLocks noGrp="1"/>
          </p:cNvSpPr>
          <p:nvPr>
            <p:ph type="ctrTitle"/>
          </p:nvPr>
        </p:nvSpPr>
        <p:spPr>
          <a:xfrm>
            <a:off x="1158150" y="1412050"/>
            <a:ext cx="6827700" cy="581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600" dirty="0"/>
              <a:t>FoodHub</a:t>
            </a:r>
            <a:endParaRPr sz="3600" dirty="0"/>
          </a:p>
        </p:txBody>
      </p:sp>
      <p:sp>
        <p:nvSpPr>
          <p:cNvPr id="106" name="Google Shape;106;p23"/>
          <p:cNvSpPr txBox="1">
            <a:spLocks noGrp="1"/>
          </p:cNvSpPr>
          <p:nvPr>
            <p:ph type="ctrTitle"/>
          </p:nvPr>
        </p:nvSpPr>
        <p:spPr>
          <a:xfrm>
            <a:off x="1153000" y="2466258"/>
            <a:ext cx="6827700" cy="498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000" b="0" dirty="0"/>
              <a:t>Problem Statement – FoodHub</a:t>
            </a:r>
            <a:br>
              <a:rPr lang="en" sz="3000" b="0" dirty="0"/>
            </a:br>
            <a:r>
              <a:rPr lang="en" sz="3000" b="0" dirty="0"/>
              <a:t>Python Foundations </a:t>
            </a:r>
            <a:endParaRPr sz="3000" b="0" dirty="0"/>
          </a:p>
        </p:txBody>
      </p:sp>
      <p:sp>
        <p:nvSpPr>
          <p:cNvPr id="107" name="Google Shape;107;p23"/>
          <p:cNvSpPr txBox="1">
            <a:spLocks noGrp="1"/>
          </p:cNvSpPr>
          <p:nvPr>
            <p:ph type="ctrTitle"/>
          </p:nvPr>
        </p:nvSpPr>
        <p:spPr>
          <a:xfrm>
            <a:off x="1153000" y="2964558"/>
            <a:ext cx="6827700" cy="498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1600" b="0" dirty="0"/>
              <a:t>06/10/2022</a:t>
            </a:r>
            <a:endParaRPr sz="16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Univariate Analysis</a:t>
            </a:r>
            <a:endParaRPr dirty="0">
              <a:solidFill>
                <a:srgbClr val="000000"/>
              </a:solidFill>
            </a:endParaRPr>
          </a:p>
        </p:txBody>
      </p:sp>
      <p:sp>
        <p:nvSpPr>
          <p:cNvPr id="137" name="Google Shape;137;p28"/>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9700" lvl="0" indent="0" algn="just" rtl="0">
              <a:lnSpc>
                <a:spcPct val="115000"/>
              </a:lnSpc>
              <a:spcBef>
                <a:spcPts val="1000"/>
              </a:spcBef>
              <a:spcAft>
                <a:spcPts val="0"/>
              </a:spcAft>
              <a:buClr>
                <a:srgbClr val="000000"/>
              </a:buClr>
              <a:buSzPts val="1400"/>
              <a:buNone/>
            </a:pPr>
            <a:r>
              <a:rPr lang="en-US" sz="1400" b="1" dirty="0">
                <a:solidFill>
                  <a:srgbClr val="000000"/>
                </a:solidFill>
              </a:rPr>
              <a:t>Univariate analysis </a:t>
            </a:r>
            <a:r>
              <a:rPr lang="en-US" sz="1400" dirty="0">
                <a:solidFill>
                  <a:srgbClr val="000000"/>
                </a:solidFill>
              </a:rPr>
              <a:t>is the simplest form of analyzing data. “Uni” means “one”, so in other words your data has only one variable. It doesn’t deal with causes or relationships (unlike regression ) and its major purpose is to describe; It takes data, summarizes that data and finds patterns in the data.</a:t>
            </a:r>
          </a:p>
          <a:p>
            <a:pPr marL="139700" lvl="0" indent="0" algn="just" rtl="0">
              <a:lnSpc>
                <a:spcPct val="115000"/>
              </a:lnSpc>
              <a:spcBef>
                <a:spcPts val="1000"/>
              </a:spcBef>
              <a:spcAft>
                <a:spcPts val="0"/>
              </a:spcAft>
              <a:buClr>
                <a:srgbClr val="000000"/>
              </a:buClr>
              <a:buSzPts val="1400"/>
              <a:buNone/>
            </a:pPr>
            <a:r>
              <a:rPr lang="en-US" sz="1400" b="1" dirty="0">
                <a:solidFill>
                  <a:srgbClr val="000000"/>
                </a:solidFill>
              </a:rPr>
              <a:t>Question 6: Explore all the variables and provide observations on their distributions. (Generally, histograms, boxplots, countplots, etc. are used for univariate exploration.)</a:t>
            </a:r>
          </a:p>
          <a:p>
            <a:pPr marL="285750" indent="-285750">
              <a:spcBef>
                <a:spcPts val="1000"/>
              </a:spcBef>
            </a:pPr>
            <a:r>
              <a:rPr lang="en-US" sz="1400" dirty="0">
                <a:solidFill>
                  <a:srgbClr val="000000"/>
                </a:solidFill>
              </a:rPr>
              <a:t>Order ID: It has 1898 unique values</a:t>
            </a:r>
          </a:p>
          <a:p>
            <a:pPr marL="285750" indent="-285750">
              <a:spcBef>
                <a:spcPts val="1000"/>
              </a:spcBef>
            </a:pPr>
            <a:r>
              <a:rPr lang="en-US" sz="1400" dirty="0">
                <a:solidFill>
                  <a:srgbClr val="000000"/>
                </a:solidFill>
              </a:rPr>
              <a:t>Customer ID: It has 1200 unique values</a:t>
            </a:r>
          </a:p>
          <a:p>
            <a:pPr marL="285750" indent="-285750">
              <a:spcBef>
                <a:spcPts val="1000"/>
              </a:spcBef>
            </a:pPr>
            <a:r>
              <a:rPr lang="en-US" sz="1400" dirty="0">
                <a:solidFill>
                  <a:srgbClr val="000000"/>
                </a:solidFill>
              </a:rPr>
              <a:t>Restaurant name: It has 178 unique values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5F56D-F941-D833-1443-1CED98610B97}"/>
              </a:ext>
            </a:extLst>
          </p:cNvPr>
          <p:cNvSpPr>
            <a:spLocks noGrp="1"/>
          </p:cNvSpPr>
          <p:nvPr>
            <p:ph type="title"/>
          </p:nvPr>
        </p:nvSpPr>
        <p:spPr/>
        <p:txBody>
          <a:bodyPr/>
          <a:lstStyle/>
          <a:p>
            <a:r>
              <a:rPr lang="en" dirty="0">
                <a:solidFill>
                  <a:srgbClr val="000000"/>
                </a:solidFill>
              </a:rPr>
              <a:t>Univariate Analysis</a:t>
            </a:r>
            <a:endParaRPr lang="en-PK" dirty="0"/>
          </a:p>
        </p:txBody>
      </p:sp>
      <p:sp>
        <p:nvSpPr>
          <p:cNvPr id="3" name="Text Placeholder 2">
            <a:extLst>
              <a:ext uri="{FF2B5EF4-FFF2-40B4-BE49-F238E27FC236}">
                <a16:creationId xmlns:a16="http://schemas.microsoft.com/office/drawing/2014/main" id="{A34C8DDA-4421-3E9A-DF76-A238FDB74A39}"/>
              </a:ext>
            </a:extLst>
          </p:cNvPr>
          <p:cNvSpPr>
            <a:spLocks noGrp="1"/>
          </p:cNvSpPr>
          <p:nvPr>
            <p:ph type="body" idx="1"/>
          </p:nvPr>
        </p:nvSpPr>
        <p:spPr/>
        <p:txBody>
          <a:bodyPr/>
          <a:lstStyle/>
          <a:p>
            <a:r>
              <a:rPr lang="en-US" sz="1400" dirty="0"/>
              <a:t>Cuisine type: It has 14 unique values. Distribution of values can be seen in graph.</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Cost of the order: The distribution of the variable and statistical summary can be seen in graphs. </a:t>
            </a:r>
          </a:p>
          <a:p>
            <a:endParaRPr lang="en-US" sz="1400" dirty="0"/>
          </a:p>
          <a:p>
            <a:endParaRPr lang="en-PK" sz="1400" dirty="0"/>
          </a:p>
        </p:txBody>
      </p:sp>
      <p:pic>
        <p:nvPicPr>
          <p:cNvPr id="5" name="Picture 4">
            <a:extLst>
              <a:ext uri="{FF2B5EF4-FFF2-40B4-BE49-F238E27FC236}">
                <a16:creationId xmlns:a16="http://schemas.microsoft.com/office/drawing/2014/main" id="{095BF2EF-0CED-9AC0-1EED-21A62A53E093}"/>
              </a:ext>
            </a:extLst>
          </p:cNvPr>
          <p:cNvPicPr>
            <a:picLocks noChangeAspect="1"/>
          </p:cNvPicPr>
          <p:nvPr/>
        </p:nvPicPr>
        <p:blipFill rotWithShape="1">
          <a:blip r:embed="rId2"/>
          <a:srcRect l="6565" t="32821" r="38021" b="32796"/>
          <a:stretch/>
        </p:blipFill>
        <p:spPr>
          <a:xfrm>
            <a:off x="643086" y="1286189"/>
            <a:ext cx="5245240" cy="1830729"/>
          </a:xfrm>
          <a:prstGeom prst="rect">
            <a:avLst/>
          </a:prstGeom>
        </p:spPr>
      </p:pic>
      <p:pic>
        <p:nvPicPr>
          <p:cNvPr id="7" name="Picture 6">
            <a:extLst>
              <a:ext uri="{FF2B5EF4-FFF2-40B4-BE49-F238E27FC236}">
                <a16:creationId xmlns:a16="http://schemas.microsoft.com/office/drawing/2014/main" id="{2704BF4C-58FD-472B-AB57-F61C423185E9}"/>
              </a:ext>
            </a:extLst>
          </p:cNvPr>
          <p:cNvPicPr>
            <a:picLocks noChangeAspect="1"/>
          </p:cNvPicPr>
          <p:nvPr/>
        </p:nvPicPr>
        <p:blipFill rotWithShape="1">
          <a:blip r:embed="rId3"/>
          <a:srcRect l="6397" t="22088" r="69670" b="49219"/>
          <a:stretch/>
        </p:blipFill>
        <p:spPr>
          <a:xfrm>
            <a:off x="537883" y="3449171"/>
            <a:ext cx="2188398" cy="1475814"/>
          </a:xfrm>
          <a:prstGeom prst="rect">
            <a:avLst/>
          </a:prstGeom>
        </p:spPr>
      </p:pic>
      <p:pic>
        <p:nvPicPr>
          <p:cNvPr id="9" name="Picture 8">
            <a:extLst>
              <a:ext uri="{FF2B5EF4-FFF2-40B4-BE49-F238E27FC236}">
                <a16:creationId xmlns:a16="http://schemas.microsoft.com/office/drawing/2014/main" id="{06DF323C-0051-B972-E9BF-44AA11FB424A}"/>
              </a:ext>
            </a:extLst>
          </p:cNvPr>
          <p:cNvPicPr>
            <a:picLocks noChangeAspect="1"/>
          </p:cNvPicPr>
          <p:nvPr/>
        </p:nvPicPr>
        <p:blipFill rotWithShape="1">
          <a:blip r:embed="rId3"/>
          <a:srcRect l="6397" t="54548" r="71838" b="16759"/>
          <a:stretch/>
        </p:blipFill>
        <p:spPr>
          <a:xfrm>
            <a:off x="3061614" y="3449171"/>
            <a:ext cx="1990165" cy="1475814"/>
          </a:xfrm>
          <a:prstGeom prst="rect">
            <a:avLst/>
          </a:prstGeom>
        </p:spPr>
      </p:pic>
    </p:spTree>
    <p:extLst>
      <p:ext uri="{BB962C8B-B14F-4D97-AF65-F5344CB8AC3E}">
        <p14:creationId xmlns:p14="http://schemas.microsoft.com/office/powerpoint/2010/main" val="253758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C5D7-5342-BBDC-D6A9-9E4FB4D9F691}"/>
              </a:ext>
            </a:extLst>
          </p:cNvPr>
          <p:cNvSpPr>
            <a:spLocks noGrp="1"/>
          </p:cNvSpPr>
          <p:nvPr>
            <p:ph type="title"/>
          </p:nvPr>
        </p:nvSpPr>
        <p:spPr/>
        <p:txBody>
          <a:bodyPr/>
          <a:lstStyle/>
          <a:p>
            <a:r>
              <a:rPr lang="en" dirty="0">
                <a:solidFill>
                  <a:srgbClr val="000000"/>
                </a:solidFill>
              </a:rPr>
              <a:t>Univariate Analysis</a:t>
            </a:r>
            <a:endParaRPr lang="en-PK" dirty="0"/>
          </a:p>
        </p:txBody>
      </p:sp>
      <p:sp>
        <p:nvSpPr>
          <p:cNvPr id="3" name="Text Placeholder 2">
            <a:extLst>
              <a:ext uri="{FF2B5EF4-FFF2-40B4-BE49-F238E27FC236}">
                <a16:creationId xmlns:a16="http://schemas.microsoft.com/office/drawing/2014/main" id="{F2DDA49F-2203-A14A-3C8B-A90EEDF20FB3}"/>
              </a:ext>
            </a:extLst>
          </p:cNvPr>
          <p:cNvSpPr>
            <a:spLocks noGrp="1"/>
          </p:cNvSpPr>
          <p:nvPr>
            <p:ph type="body" idx="1"/>
          </p:nvPr>
        </p:nvSpPr>
        <p:spPr/>
        <p:txBody>
          <a:bodyPr/>
          <a:lstStyle/>
          <a:p>
            <a:r>
              <a:rPr lang="en-US" sz="1400" dirty="0"/>
              <a:t>Day of the week: It has 2 unique values (Weekday and Weekend). Distribution of values can be seen in graph.</a:t>
            </a:r>
          </a:p>
          <a:p>
            <a:endParaRPr lang="en-US" sz="1400" dirty="0"/>
          </a:p>
          <a:p>
            <a:endParaRPr lang="en-US" sz="1400" dirty="0"/>
          </a:p>
          <a:p>
            <a:endParaRPr lang="en-US" sz="1400" dirty="0"/>
          </a:p>
          <a:p>
            <a:endParaRPr lang="en-US" sz="1400" dirty="0"/>
          </a:p>
          <a:p>
            <a:endParaRPr lang="en-US" sz="1400" dirty="0"/>
          </a:p>
          <a:p>
            <a:endParaRPr lang="en-US" sz="1400" dirty="0"/>
          </a:p>
          <a:p>
            <a:pPr marL="133350" indent="0">
              <a:buNone/>
            </a:pPr>
            <a:endParaRPr lang="en-US" sz="1400" dirty="0"/>
          </a:p>
          <a:p>
            <a:r>
              <a:rPr lang="en-US" sz="1400" dirty="0"/>
              <a:t>Rating: It has 4 unique values(Not Given,5,4,3). Distribution of values can be seen in graph.</a:t>
            </a:r>
          </a:p>
          <a:p>
            <a:endParaRPr lang="en-US" sz="1400" dirty="0"/>
          </a:p>
        </p:txBody>
      </p:sp>
      <p:pic>
        <p:nvPicPr>
          <p:cNvPr id="5" name="Picture 4">
            <a:extLst>
              <a:ext uri="{FF2B5EF4-FFF2-40B4-BE49-F238E27FC236}">
                <a16:creationId xmlns:a16="http://schemas.microsoft.com/office/drawing/2014/main" id="{3785F393-F770-1811-059A-BFD0A1EDCD03}"/>
              </a:ext>
            </a:extLst>
          </p:cNvPr>
          <p:cNvPicPr>
            <a:picLocks noChangeAspect="1"/>
          </p:cNvPicPr>
          <p:nvPr/>
        </p:nvPicPr>
        <p:blipFill rotWithShape="1">
          <a:blip r:embed="rId2"/>
          <a:srcRect l="6324" t="40392" r="69191" b="30719"/>
          <a:stretch/>
        </p:blipFill>
        <p:spPr>
          <a:xfrm>
            <a:off x="625288" y="1494653"/>
            <a:ext cx="2326341" cy="1543909"/>
          </a:xfrm>
          <a:prstGeom prst="rect">
            <a:avLst/>
          </a:prstGeom>
        </p:spPr>
      </p:pic>
      <p:pic>
        <p:nvPicPr>
          <p:cNvPr id="7" name="Picture 6">
            <a:extLst>
              <a:ext uri="{FF2B5EF4-FFF2-40B4-BE49-F238E27FC236}">
                <a16:creationId xmlns:a16="http://schemas.microsoft.com/office/drawing/2014/main" id="{B7C92741-00F0-A583-A1E7-F517055B42C0}"/>
              </a:ext>
            </a:extLst>
          </p:cNvPr>
          <p:cNvPicPr>
            <a:picLocks noChangeAspect="1"/>
          </p:cNvPicPr>
          <p:nvPr/>
        </p:nvPicPr>
        <p:blipFill rotWithShape="1">
          <a:blip r:embed="rId3"/>
          <a:srcRect l="6250" t="43137" r="69486" b="28195"/>
          <a:stretch/>
        </p:blipFill>
        <p:spPr>
          <a:xfrm>
            <a:off x="732864" y="3413524"/>
            <a:ext cx="2218765" cy="1474482"/>
          </a:xfrm>
          <a:prstGeom prst="rect">
            <a:avLst/>
          </a:prstGeom>
        </p:spPr>
      </p:pic>
    </p:spTree>
    <p:extLst>
      <p:ext uri="{BB962C8B-B14F-4D97-AF65-F5344CB8AC3E}">
        <p14:creationId xmlns:p14="http://schemas.microsoft.com/office/powerpoint/2010/main" val="143762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24BAA-7F9E-7D92-C405-A039CFE2B636}"/>
              </a:ext>
            </a:extLst>
          </p:cNvPr>
          <p:cNvSpPr>
            <a:spLocks noGrp="1"/>
          </p:cNvSpPr>
          <p:nvPr>
            <p:ph type="title"/>
          </p:nvPr>
        </p:nvSpPr>
        <p:spPr/>
        <p:txBody>
          <a:bodyPr/>
          <a:lstStyle/>
          <a:p>
            <a:r>
              <a:rPr lang="en" dirty="0">
                <a:solidFill>
                  <a:srgbClr val="000000"/>
                </a:solidFill>
              </a:rPr>
              <a:t>Univariate Analysis</a:t>
            </a:r>
            <a:endParaRPr lang="en-PK" dirty="0"/>
          </a:p>
        </p:txBody>
      </p:sp>
      <p:sp>
        <p:nvSpPr>
          <p:cNvPr id="3" name="Text Placeholder 2">
            <a:extLst>
              <a:ext uri="{FF2B5EF4-FFF2-40B4-BE49-F238E27FC236}">
                <a16:creationId xmlns:a16="http://schemas.microsoft.com/office/drawing/2014/main" id="{AB279769-8E5B-4422-3E3E-C04730F137A0}"/>
              </a:ext>
            </a:extLst>
          </p:cNvPr>
          <p:cNvSpPr>
            <a:spLocks noGrp="1"/>
          </p:cNvSpPr>
          <p:nvPr>
            <p:ph type="body" idx="1"/>
          </p:nvPr>
        </p:nvSpPr>
        <p:spPr/>
        <p:txBody>
          <a:bodyPr/>
          <a:lstStyle/>
          <a:p>
            <a:r>
              <a:rPr lang="en-US" sz="1400" dirty="0"/>
              <a:t>Food preparation time: The distribution of the variable and statistical summary can be seen in graphs.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Delivery time: The distribution of the variable and statistical summary can be seen in graphs. </a:t>
            </a:r>
            <a:endParaRPr lang="en-PK" sz="1400" dirty="0"/>
          </a:p>
          <a:p>
            <a:endParaRPr lang="en-PK" sz="1400" dirty="0"/>
          </a:p>
        </p:txBody>
      </p:sp>
      <p:pic>
        <p:nvPicPr>
          <p:cNvPr id="5" name="Picture 4">
            <a:extLst>
              <a:ext uri="{FF2B5EF4-FFF2-40B4-BE49-F238E27FC236}">
                <a16:creationId xmlns:a16="http://schemas.microsoft.com/office/drawing/2014/main" id="{3104E15F-E2E9-5087-82AA-7C9C822540C9}"/>
              </a:ext>
            </a:extLst>
          </p:cNvPr>
          <p:cNvPicPr>
            <a:picLocks noChangeAspect="1"/>
          </p:cNvPicPr>
          <p:nvPr/>
        </p:nvPicPr>
        <p:blipFill rotWithShape="1">
          <a:blip r:embed="rId2"/>
          <a:srcRect l="6544" t="26144" r="69485" b="44837"/>
          <a:stretch/>
        </p:blipFill>
        <p:spPr>
          <a:xfrm>
            <a:off x="685799" y="1519518"/>
            <a:ext cx="2260985" cy="1539688"/>
          </a:xfrm>
          <a:prstGeom prst="rect">
            <a:avLst/>
          </a:prstGeom>
        </p:spPr>
      </p:pic>
      <p:pic>
        <p:nvPicPr>
          <p:cNvPr id="7" name="Picture 6">
            <a:extLst>
              <a:ext uri="{FF2B5EF4-FFF2-40B4-BE49-F238E27FC236}">
                <a16:creationId xmlns:a16="http://schemas.microsoft.com/office/drawing/2014/main" id="{DBA0E57F-AFB6-3E18-4DA6-8EB43FCDEF38}"/>
              </a:ext>
            </a:extLst>
          </p:cNvPr>
          <p:cNvPicPr>
            <a:picLocks noChangeAspect="1"/>
          </p:cNvPicPr>
          <p:nvPr/>
        </p:nvPicPr>
        <p:blipFill rotWithShape="1">
          <a:blip r:embed="rId2"/>
          <a:srcRect l="6397" t="58845" r="71765" b="12418"/>
          <a:stretch/>
        </p:blipFill>
        <p:spPr>
          <a:xfrm>
            <a:off x="3360918" y="1535796"/>
            <a:ext cx="2058149" cy="1523410"/>
          </a:xfrm>
          <a:prstGeom prst="rect">
            <a:avLst/>
          </a:prstGeom>
        </p:spPr>
      </p:pic>
      <p:pic>
        <p:nvPicPr>
          <p:cNvPr id="9" name="Picture 8">
            <a:extLst>
              <a:ext uri="{FF2B5EF4-FFF2-40B4-BE49-F238E27FC236}">
                <a16:creationId xmlns:a16="http://schemas.microsoft.com/office/drawing/2014/main" id="{8EE2A0FE-4687-A2BD-2E87-0232D02082DB}"/>
              </a:ext>
            </a:extLst>
          </p:cNvPr>
          <p:cNvPicPr>
            <a:picLocks noChangeAspect="1"/>
          </p:cNvPicPr>
          <p:nvPr/>
        </p:nvPicPr>
        <p:blipFill rotWithShape="1">
          <a:blip r:embed="rId3"/>
          <a:srcRect l="6470" t="25229" r="69485" b="46144"/>
          <a:stretch/>
        </p:blipFill>
        <p:spPr>
          <a:xfrm>
            <a:off x="685799" y="3482620"/>
            <a:ext cx="2198594" cy="1472454"/>
          </a:xfrm>
          <a:prstGeom prst="rect">
            <a:avLst/>
          </a:prstGeom>
        </p:spPr>
      </p:pic>
      <p:pic>
        <p:nvPicPr>
          <p:cNvPr id="11" name="Picture 10">
            <a:extLst>
              <a:ext uri="{FF2B5EF4-FFF2-40B4-BE49-F238E27FC236}">
                <a16:creationId xmlns:a16="http://schemas.microsoft.com/office/drawing/2014/main" id="{00BD7E07-4EFF-3ED6-D600-50DFD792AB4F}"/>
              </a:ext>
            </a:extLst>
          </p:cNvPr>
          <p:cNvPicPr>
            <a:picLocks noChangeAspect="1"/>
          </p:cNvPicPr>
          <p:nvPr/>
        </p:nvPicPr>
        <p:blipFill rotWithShape="1">
          <a:blip r:embed="rId4"/>
          <a:srcRect l="6250" t="52157" r="71985" b="19216"/>
          <a:stretch/>
        </p:blipFill>
        <p:spPr>
          <a:xfrm>
            <a:off x="3367642" y="3482620"/>
            <a:ext cx="1990165" cy="1472454"/>
          </a:xfrm>
          <a:prstGeom prst="rect">
            <a:avLst/>
          </a:prstGeom>
        </p:spPr>
      </p:pic>
    </p:spTree>
    <p:extLst>
      <p:ext uri="{BB962C8B-B14F-4D97-AF65-F5344CB8AC3E}">
        <p14:creationId xmlns:p14="http://schemas.microsoft.com/office/powerpoint/2010/main" val="3847593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AB04-CCD7-BC65-224A-4577CEE57BFF}"/>
              </a:ext>
            </a:extLst>
          </p:cNvPr>
          <p:cNvSpPr>
            <a:spLocks noGrp="1"/>
          </p:cNvSpPr>
          <p:nvPr>
            <p:ph type="title"/>
          </p:nvPr>
        </p:nvSpPr>
        <p:spPr/>
        <p:txBody>
          <a:bodyPr/>
          <a:lstStyle/>
          <a:p>
            <a:r>
              <a:rPr lang="en" dirty="0">
                <a:solidFill>
                  <a:srgbClr val="000000"/>
                </a:solidFill>
              </a:rPr>
              <a:t>Univariate Analysis</a:t>
            </a:r>
            <a:endParaRPr lang="en-PK" dirty="0"/>
          </a:p>
        </p:txBody>
      </p:sp>
      <p:sp>
        <p:nvSpPr>
          <p:cNvPr id="3" name="Text Placeholder 2">
            <a:extLst>
              <a:ext uri="{FF2B5EF4-FFF2-40B4-BE49-F238E27FC236}">
                <a16:creationId xmlns:a16="http://schemas.microsoft.com/office/drawing/2014/main" id="{2E146648-2C45-7297-0B3E-BAE302DD3BC0}"/>
              </a:ext>
            </a:extLst>
          </p:cNvPr>
          <p:cNvSpPr>
            <a:spLocks noGrp="1"/>
          </p:cNvSpPr>
          <p:nvPr>
            <p:ph type="body" idx="1"/>
          </p:nvPr>
        </p:nvSpPr>
        <p:spPr/>
        <p:txBody>
          <a:bodyPr/>
          <a:lstStyle/>
          <a:p>
            <a:pPr marL="133350" indent="0">
              <a:buNone/>
            </a:pPr>
            <a:r>
              <a:rPr lang="en-US" sz="1400" b="1" dirty="0"/>
              <a:t>Question 7: Which are the top 5 restaurants in terms of the number of orders received?</a:t>
            </a:r>
          </a:p>
          <a:p>
            <a:r>
              <a:rPr lang="en-US" sz="1400" dirty="0"/>
              <a:t>The top 5 restaurants which are taking highest number of orders are Shake Shack, The Meatball Shop, Blue Ribbon Sushi, Blue Ribbon Fried Chicken, and Parm.</a:t>
            </a:r>
          </a:p>
          <a:p>
            <a:pPr marL="133350" indent="0">
              <a:buNone/>
            </a:pPr>
            <a:r>
              <a:rPr lang="en-US" sz="1400" b="1" dirty="0"/>
              <a:t>Question 8: Which is the most popular cuisine on weekends?</a:t>
            </a:r>
          </a:p>
          <a:p>
            <a:r>
              <a:rPr lang="en-US" sz="1400" dirty="0"/>
              <a:t>American cuisine is the most popular cuisine on weekends.</a:t>
            </a:r>
          </a:p>
          <a:p>
            <a:pPr marL="133350" indent="0">
              <a:buNone/>
            </a:pPr>
            <a:r>
              <a:rPr lang="en-US" sz="1400" b="1" dirty="0"/>
              <a:t>Question 9: What percentage of the orders cost more than 20 dollars?</a:t>
            </a:r>
            <a:endParaRPr lang="en-PK" sz="1400" b="1" dirty="0"/>
          </a:p>
          <a:p>
            <a:r>
              <a:rPr lang="en-US" sz="1400" dirty="0"/>
              <a:t>The number of total orders that cost above 20 dollars is: 555.</a:t>
            </a:r>
          </a:p>
          <a:p>
            <a:r>
              <a:rPr lang="en-US" sz="1400" dirty="0"/>
              <a:t>Percentage of orders above 20 dollars: 29.24 %.</a:t>
            </a:r>
          </a:p>
          <a:p>
            <a:pPr marL="133350" indent="0">
              <a:buNone/>
            </a:pPr>
            <a:r>
              <a:rPr lang="en-US" sz="1400" b="1" dirty="0"/>
              <a:t>Question 10: What is the mean order delivery time?</a:t>
            </a:r>
          </a:p>
          <a:p>
            <a:r>
              <a:rPr lang="en-US" sz="1400" dirty="0"/>
              <a:t>The mean delivery time for this dataset is 24.16 minutes.</a:t>
            </a:r>
          </a:p>
          <a:p>
            <a:pPr marL="133350" indent="0">
              <a:buNone/>
            </a:pPr>
            <a:r>
              <a:rPr lang="en-US" sz="1400" b="1" dirty="0"/>
              <a:t>Question 11: The company has decided to give 20% discount vouchers to the top 3 most frequent customers. Find the IDs of these customers and the number of orders they placed.</a:t>
            </a:r>
          </a:p>
          <a:p>
            <a:r>
              <a:rPr lang="en-US" sz="1400" dirty="0"/>
              <a:t>The top 3 customers are shown in the image with their customer IDs and number of orders:</a:t>
            </a:r>
          </a:p>
          <a:p>
            <a:endParaRPr lang="en-PK" sz="1400" dirty="0"/>
          </a:p>
          <a:p>
            <a:pPr marL="133350" indent="0">
              <a:buNone/>
            </a:pPr>
            <a:endParaRPr lang="en-US" sz="1400" dirty="0"/>
          </a:p>
        </p:txBody>
      </p:sp>
      <p:pic>
        <p:nvPicPr>
          <p:cNvPr id="5" name="Picture 4">
            <a:extLst>
              <a:ext uri="{FF2B5EF4-FFF2-40B4-BE49-F238E27FC236}">
                <a16:creationId xmlns:a16="http://schemas.microsoft.com/office/drawing/2014/main" id="{5FFFFE92-4AA1-7C26-A29A-C16332409D39}"/>
              </a:ext>
            </a:extLst>
          </p:cNvPr>
          <p:cNvPicPr>
            <a:picLocks noChangeAspect="1"/>
          </p:cNvPicPr>
          <p:nvPr/>
        </p:nvPicPr>
        <p:blipFill rotWithShape="1">
          <a:blip r:embed="rId2"/>
          <a:srcRect l="5623" t="44706" r="87647" b="47059"/>
          <a:stretch/>
        </p:blipFill>
        <p:spPr>
          <a:xfrm>
            <a:off x="783141" y="4182033"/>
            <a:ext cx="938083" cy="645737"/>
          </a:xfrm>
          <a:prstGeom prst="rect">
            <a:avLst/>
          </a:prstGeom>
        </p:spPr>
      </p:pic>
    </p:spTree>
    <p:extLst>
      <p:ext uri="{BB962C8B-B14F-4D97-AF65-F5344CB8AC3E}">
        <p14:creationId xmlns:p14="http://schemas.microsoft.com/office/powerpoint/2010/main" val="2151445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Multivariate Analysis</a:t>
            </a:r>
            <a:endParaRPr dirty="0">
              <a:solidFill>
                <a:srgbClr val="000000"/>
              </a:solidFill>
            </a:endParaRPr>
          </a:p>
        </p:txBody>
      </p:sp>
      <p:sp>
        <p:nvSpPr>
          <p:cNvPr id="143" name="Google Shape;143;p29"/>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1000"/>
              </a:spcBef>
              <a:spcAft>
                <a:spcPts val="0"/>
              </a:spcAft>
              <a:buClr>
                <a:srgbClr val="000000"/>
              </a:buClr>
              <a:buSzPts val="1400"/>
              <a:buNone/>
            </a:pPr>
            <a:r>
              <a:rPr lang="en-US" sz="1400" b="1" dirty="0">
                <a:solidFill>
                  <a:srgbClr val="000000"/>
                </a:solidFill>
              </a:rPr>
              <a:t>Multivariate Analysis </a:t>
            </a:r>
            <a:r>
              <a:rPr lang="en-US" sz="1400" dirty="0">
                <a:solidFill>
                  <a:srgbClr val="000000"/>
                </a:solidFill>
              </a:rPr>
              <a:t>is defined as a process of involving multiple dependent variables resulting in one outcome. This explains that most of the problems in the real world are Multivariate. </a:t>
            </a:r>
          </a:p>
          <a:p>
            <a:pPr marL="139700" lvl="0" indent="0" algn="l" rtl="0">
              <a:lnSpc>
                <a:spcPct val="115000"/>
              </a:lnSpc>
              <a:spcBef>
                <a:spcPts val="1000"/>
              </a:spcBef>
              <a:spcAft>
                <a:spcPts val="0"/>
              </a:spcAft>
              <a:buClr>
                <a:srgbClr val="000000"/>
              </a:buClr>
              <a:buSzPts val="1400"/>
              <a:buNone/>
            </a:pPr>
            <a:r>
              <a:rPr lang="en-US" sz="1400" b="1" dirty="0">
                <a:solidFill>
                  <a:srgbClr val="000000"/>
                </a:solidFill>
              </a:rPr>
              <a:t>Question 12: Perform a multivariate analysis to explore relationships between the important variables in the dataset. (It is a good idea to explore relations between numerical variables as well as relations between numerical and categorical variables)</a:t>
            </a:r>
          </a:p>
          <a:p>
            <a:pPr marL="425450" indent="-285750">
              <a:spcBef>
                <a:spcPts val="1000"/>
              </a:spcBef>
              <a:buClr>
                <a:srgbClr val="000000"/>
              </a:buClr>
              <a:buSzPts val="1400"/>
            </a:pPr>
            <a:r>
              <a:rPr lang="en-US" sz="1400" dirty="0">
                <a:solidFill>
                  <a:srgbClr val="000000"/>
                </a:solidFill>
              </a:rPr>
              <a:t>Cuisine V/s Cost of the order</a:t>
            </a:r>
          </a:p>
          <a:p>
            <a:pPr marL="425450" indent="-285750">
              <a:spcBef>
                <a:spcPts val="1000"/>
              </a:spcBef>
              <a:buClr>
                <a:srgbClr val="000000"/>
              </a:buClr>
              <a:buSzPts val="1400"/>
            </a:pPr>
            <a:endParaRPr lang="en-US" sz="1400" dirty="0">
              <a:solidFill>
                <a:srgbClr val="000000"/>
              </a:solidFill>
            </a:endParaRPr>
          </a:p>
          <a:p>
            <a:pPr marL="139700" lvl="0" indent="0" algn="l" rtl="0">
              <a:lnSpc>
                <a:spcPct val="115000"/>
              </a:lnSpc>
              <a:spcBef>
                <a:spcPts val="1000"/>
              </a:spcBef>
              <a:spcAft>
                <a:spcPts val="0"/>
              </a:spcAft>
              <a:buClr>
                <a:srgbClr val="000000"/>
              </a:buClr>
              <a:buSzPts val="1400"/>
              <a:buNone/>
            </a:pPr>
            <a:endParaRPr sz="1400" dirty="0">
              <a:solidFill>
                <a:srgbClr val="000000"/>
              </a:solidFill>
            </a:endParaRPr>
          </a:p>
        </p:txBody>
      </p:sp>
      <p:pic>
        <p:nvPicPr>
          <p:cNvPr id="3" name="Picture 2">
            <a:extLst>
              <a:ext uri="{FF2B5EF4-FFF2-40B4-BE49-F238E27FC236}">
                <a16:creationId xmlns:a16="http://schemas.microsoft.com/office/drawing/2014/main" id="{75B383C7-D5C6-C08B-79C2-3587F7BB50A7}"/>
              </a:ext>
            </a:extLst>
          </p:cNvPr>
          <p:cNvPicPr>
            <a:picLocks noChangeAspect="1"/>
          </p:cNvPicPr>
          <p:nvPr/>
        </p:nvPicPr>
        <p:blipFill rotWithShape="1">
          <a:blip r:embed="rId3"/>
          <a:srcRect l="6250" t="34511" r="38309" b="12287"/>
          <a:stretch/>
        </p:blipFill>
        <p:spPr>
          <a:xfrm>
            <a:off x="711932" y="3027747"/>
            <a:ext cx="3456656" cy="18658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67911-7CDA-BD22-62C2-E0F9D28AFA75}"/>
              </a:ext>
            </a:extLst>
          </p:cNvPr>
          <p:cNvSpPr>
            <a:spLocks noGrp="1"/>
          </p:cNvSpPr>
          <p:nvPr>
            <p:ph type="title"/>
          </p:nvPr>
        </p:nvSpPr>
        <p:spPr/>
        <p:txBody>
          <a:bodyPr/>
          <a:lstStyle/>
          <a:p>
            <a:r>
              <a:rPr lang="en" dirty="0">
                <a:solidFill>
                  <a:srgbClr val="000000"/>
                </a:solidFill>
              </a:rPr>
              <a:t>Multivariate Analysis</a:t>
            </a:r>
            <a:endParaRPr lang="en-PK" dirty="0"/>
          </a:p>
        </p:txBody>
      </p:sp>
      <p:sp>
        <p:nvSpPr>
          <p:cNvPr id="3" name="Text Placeholder 2">
            <a:extLst>
              <a:ext uri="{FF2B5EF4-FFF2-40B4-BE49-F238E27FC236}">
                <a16:creationId xmlns:a16="http://schemas.microsoft.com/office/drawing/2014/main" id="{1F06C3CD-1EAB-88FA-D424-696F81C141F9}"/>
              </a:ext>
            </a:extLst>
          </p:cNvPr>
          <p:cNvSpPr>
            <a:spLocks noGrp="1"/>
          </p:cNvSpPr>
          <p:nvPr>
            <p:ph type="body" idx="1"/>
          </p:nvPr>
        </p:nvSpPr>
        <p:spPr/>
        <p:txBody>
          <a:bodyPr/>
          <a:lstStyle/>
          <a:p>
            <a:r>
              <a:rPr lang="en-US" sz="1400" dirty="0"/>
              <a:t>Cuisine V/s Food preparation time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marL="133350" indent="0">
              <a:buNone/>
            </a:pPr>
            <a:endParaRPr lang="en-US" sz="1400" dirty="0"/>
          </a:p>
          <a:p>
            <a:r>
              <a:rPr lang="en-US" sz="1400" dirty="0"/>
              <a:t>Cuisine V/s Food preparation time</a:t>
            </a:r>
          </a:p>
          <a:p>
            <a:endParaRPr lang="en-US" sz="1400" dirty="0"/>
          </a:p>
          <a:p>
            <a:endParaRPr lang="en-PK" dirty="0"/>
          </a:p>
        </p:txBody>
      </p:sp>
      <p:pic>
        <p:nvPicPr>
          <p:cNvPr id="5" name="Picture 4">
            <a:extLst>
              <a:ext uri="{FF2B5EF4-FFF2-40B4-BE49-F238E27FC236}">
                <a16:creationId xmlns:a16="http://schemas.microsoft.com/office/drawing/2014/main" id="{3FB308CE-B490-D127-2B5B-B91EAF382E9F}"/>
              </a:ext>
            </a:extLst>
          </p:cNvPr>
          <p:cNvPicPr>
            <a:picLocks noChangeAspect="1"/>
          </p:cNvPicPr>
          <p:nvPr/>
        </p:nvPicPr>
        <p:blipFill rotWithShape="1">
          <a:blip r:embed="rId2"/>
          <a:srcRect l="6250" t="29412" r="38383" b="17386"/>
          <a:stretch/>
        </p:blipFill>
        <p:spPr>
          <a:xfrm>
            <a:off x="766483" y="1237131"/>
            <a:ext cx="3630706" cy="1962414"/>
          </a:xfrm>
          <a:prstGeom prst="rect">
            <a:avLst/>
          </a:prstGeom>
        </p:spPr>
      </p:pic>
      <p:pic>
        <p:nvPicPr>
          <p:cNvPr id="7" name="Picture 6">
            <a:extLst>
              <a:ext uri="{FF2B5EF4-FFF2-40B4-BE49-F238E27FC236}">
                <a16:creationId xmlns:a16="http://schemas.microsoft.com/office/drawing/2014/main" id="{A7A8B2B2-5C2E-96F4-C35B-4D9E48D5ED94}"/>
              </a:ext>
            </a:extLst>
          </p:cNvPr>
          <p:cNvPicPr>
            <a:picLocks noChangeAspect="1"/>
          </p:cNvPicPr>
          <p:nvPr/>
        </p:nvPicPr>
        <p:blipFill rotWithShape="1">
          <a:blip r:embed="rId3"/>
          <a:srcRect l="6817" t="38692" r="37941" b="14248"/>
          <a:stretch/>
        </p:blipFill>
        <p:spPr>
          <a:xfrm>
            <a:off x="623400" y="3380806"/>
            <a:ext cx="3377101" cy="1618244"/>
          </a:xfrm>
          <a:prstGeom prst="rect">
            <a:avLst/>
          </a:prstGeom>
        </p:spPr>
      </p:pic>
    </p:spTree>
    <p:extLst>
      <p:ext uri="{BB962C8B-B14F-4D97-AF65-F5344CB8AC3E}">
        <p14:creationId xmlns:p14="http://schemas.microsoft.com/office/powerpoint/2010/main" val="3967699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5C15-5C5B-990C-0741-9AE25EBF1162}"/>
              </a:ext>
            </a:extLst>
          </p:cNvPr>
          <p:cNvSpPr>
            <a:spLocks noGrp="1"/>
          </p:cNvSpPr>
          <p:nvPr>
            <p:ph type="title"/>
          </p:nvPr>
        </p:nvSpPr>
        <p:spPr/>
        <p:txBody>
          <a:bodyPr/>
          <a:lstStyle/>
          <a:p>
            <a:r>
              <a:rPr lang="en" dirty="0">
                <a:solidFill>
                  <a:srgbClr val="000000"/>
                </a:solidFill>
              </a:rPr>
              <a:t>Multivariate Analysis</a:t>
            </a:r>
            <a:endParaRPr lang="en-PK" dirty="0"/>
          </a:p>
        </p:txBody>
      </p:sp>
      <p:sp>
        <p:nvSpPr>
          <p:cNvPr id="3" name="Text Placeholder 2">
            <a:extLst>
              <a:ext uri="{FF2B5EF4-FFF2-40B4-BE49-F238E27FC236}">
                <a16:creationId xmlns:a16="http://schemas.microsoft.com/office/drawing/2014/main" id="{811B31D5-961B-3D34-49D4-03E90F602DC0}"/>
              </a:ext>
            </a:extLst>
          </p:cNvPr>
          <p:cNvSpPr>
            <a:spLocks noGrp="1"/>
          </p:cNvSpPr>
          <p:nvPr>
            <p:ph type="body" idx="1"/>
          </p:nvPr>
        </p:nvSpPr>
        <p:spPr/>
        <p:txBody>
          <a:bodyPr/>
          <a:lstStyle/>
          <a:p>
            <a:r>
              <a:rPr lang="en-US" sz="1400" dirty="0"/>
              <a:t>Revenue generated by each restaurant</a:t>
            </a:r>
          </a:p>
          <a:p>
            <a:endParaRPr lang="en-US" dirty="0"/>
          </a:p>
          <a:p>
            <a:endParaRPr lang="en-US" dirty="0"/>
          </a:p>
          <a:p>
            <a:endParaRPr lang="en-US" dirty="0"/>
          </a:p>
          <a:p>
            <a:endParaRPr lang="en-US" dirty="0"/>
          </a:p>
          <a:p>
            <a:endParaRPr lang="en-US" dirty="0"/>
          </a:p>
          <a:p>
            <a:endParaRPr lang="en-US" dirty="0"/>
          </a:p>
          <a:p>
            <a:pPr marL="133350" indent="0">
              <a:buNone/>
            </a:pPr>
            <a:endParaRPr lang="en-US" dirty="0"/>
          </a:p>
          <a:p>
            <a:r>
              <a:rPr lang="en-US" sz="1400" dirty="0"/>
              <a:t>Rating V/s Delivery time</a:t>
            </a:r>
          </a:p>
          <a:p>
            <a:endParaRPr lang="en-US" sz="1400" dirty="0"/>
          </a:p>
          <a:p>
            <a:endParaRPr lang="en-PK" dirty="0"/>
          </a:p>
        </p:txBody>
      </p:sp>
      <p:pic>
        <p:nvPicPr>
          <p:cNvPr id="5" name="Picture 4">
            <a:extLst>
              <a:ext uri="{FF2B5EF4-FFF2-40B4-BE49-F238E27FC236}">
                <a16:creationId xmlns:a16="http://schemas.microsoft.com/office/drawing/2014/main" id="{D492A861-FB74-8E85-EEEE-4306173EE9DE}"/>
              </a:ext>
            </a:extLst>
          </p:cNvPr>
          <p:cNvPicPr>
            <a:picLocks noChangeAspect="1"/>
          </p:cNvPicPr>
          <p:nvPr/>
        </p:nvPicPr>
        <p:blipFill rotWithShape="1">
          <a:blip r:embed="rId2"/>
          <a:srcRect l="4853" t="33595" r="70735" b="25228"/>
          <a:stretch/>
        </p:blipFill>
        <p:spPr>
          <a:xfrm>
            <a:off x="732866" y="1216173"/>
            <a:ext cx="1761564" cy="1671364"/>
          </a:xfrm>
          <a:prstGeom prst="rect">
            <a:avLst/>
          </a:prstGeom>
        </p:spPr>
      </p:pic>
      <p:pic>
        <p:nvPicPr>
          <p:cNvPr id="7" name="Picture 6">
            <a:extLst>
              <a:ext uri="{FF2B5EF4-FFF2-40B4-BE49-F238E27FC236}">
                <a16:creationId xmlns:a16="http://schemas.microsoft.com/office/drawing/2014/main" id="{4890E73F-9EE4-0E5E-875E-578A442D034E}"/>
              </a:ext>
            </a:extLst>
          </p:cNvPr>
          <p:cNvPicPr>
            <a:picLocks noChangeAspect="1"/>
          </p:cNvPicPr>
          <p:nvPr/>
        </p:nvPicPr>
        <p:blipFill rotWithShape="1">
          <a:blip r:embed="rId3"/>
          <a:srcRect l="6617" t="36471" r="37354" b="16759"/>
          <a:stretch/>
        </p:blipFill>
        <p:spPr>
          <a:xfrm>
            <a:off x="536334" y="3305828"/>
            <a:ext cx="3444020" cy="1617141"/>
          </a:xfrm>
          <a:prstGeom prst="rect">
            <a:avLst/>
          </a:prstGeom>
        </p:spPr>
      </p:pic>
    </p:spTree>
    <p:extLst>
      <p:ext uri="{BB962C8B-B14F-4D97-AF65-F5344CB8AC3E}">
        <p14:creationId xmlns:p14="http://schemas.microsoft.com/office/powerpoint/2010/main" val="3352140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6A53-D828-3DCF-C935-803CA0B13F06}"/>
              </a:ext>
            </a:extLst>
          </p:cNvPr>
          <p:cNvSpPr>
            <a:spLocks noGrp="1"/>
          </p:cNvSpPr>
          <p:nvPr>
            <p:ph type="title"/>
          </p:nvPr>
        </p:nvSpPr>
        <p:spPr/>
        <p:txBody>
          <a:bodyPr/>
          <a:lstStyle/>
          <a:p>
            <a:r>
              <a:rPr lang="en" dirty="0">
                <a:solidFill>
                  <a:srgbClr val="000000"/>
                </a:solidFill>
              </a:rPr>
              <a:t>Multivariate Analysis</a:t>
            </a:r>
            <a:endParaRPr lang="en-PK" dirty="0"/>
          </a:p>
        </p:txBody>
      </p:sp>
      <p:sp>
        <p:nvSpPr>
          <p:cNvPr id="3" name="Text Placeholder 2">
            <a:extLst>
              <a:ext uri="{FF2B5EF4-FFF2-40B4-BE49-F238E27FC236}">
                <a16:creationId xmlns:a16="http://schemas.microsoft.com/office/drawing/2014/main" id="{44D208E6-E939-E9D0-A896-8BF662AAF2F7}"/>
              </a:ext>
            </a:extLst>
          </p:cNvPr>
          <p:cNvSpPr>
            <a:spLocks noGrp="1"/>
          </p:cNvSpPr>
          <p:nvPr>
            <p:ph type="body" idx="1"/>
          </p:nvPr>
        </p:nvSpPr>
        <p:spPr/>
        <p:txBody>
          <a:bodyPr/>
          <a:lstStyle/>
          <a:p>
            <a:r>
              <a:rPr lang="en-US" sz="1400" dirty="0"/>
              <a:t>Rating vs Food preparation time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Rating vs Cost of the order</a:t>
            </a:r>
            <a:endParaRPr lang="en-PK" sz="1400" dirty="0"/>
          </a:p>
        </p:txBody>
      </p:sp>
      <p:pic>
        <p:nvPicPr>
          <p:cNvPr id="5" name="Picture 4">
            <a:extLst>
              <a:ext uri="{FF2B5EF4-FFF2-40B4-BE49-F238E27FC236}">
                <a16:creationId xmlns:a16="http://schemas.microsoft.com/office/drawing/2014/main" id="{139A4C49-F38A-8C25-6373-937072F139F6}"/>
              </a:ext>
            </a:extLst>
          </p:cNvPr>
          <p:cNvPicPr>
            <a:picLocks noChangeAspect="1"/>
          </p:cNvPicPr>
          <p:nvPr/>
        </p:nvPicPr>
        <p:blipFill rotWithShape="1">
          <a:blip r:embed="rId2"/>
          <a:srcRect l="6397" t="32026" r="37868" b="21569"/>
          <a:stretch/>
        </p:blipFill>
        <p:spPr>
          <a:xfrm>
            <a:off x="578225" y="1216959"/>
            <a:ext cx="3509682" cy="1643717"/>
          </a:xfrm>
          <a:prstGeom prst="rect">
            <a:avLst/>
          </a:prstGeom>
        </p:spPr>
      </p:pic>
      <p:pic>
        <p:nvPicPr>
          <p:cNvPr id="7" name="Picture 6">
            <a:extLst>
              <a:ext uri="{FF2B5EF4-FFF2-40B4-BE49-F238E27FC236}">
                <a16:creationId xmlns:a16="http://schemas.microsoft.com/office/drawing/2014/main" id="{202CFB9C-EE66-8A4D-4F9D-D14B45418FBC}"/>
              </a:ext>
            </a:extLst>
          </p:cNvPr>
          <p:cNvPicPr>
            <a:picLocks noChangeAspect="1"/>
          </p:cNvPicPr>
          <p:nvPr/>
        </p:nvPicPr>
        <p:blipFill rotWithShape="1">
          <a:blip r:embed="rId3"/>
          <a:srcRect l="6323" t="33333" r="37868" b="19738"/>
          <a:stretch/>
        </p:blipFill>
        <p:spPr>
          <a:xfrm>
            <a:off x="578225" y="3215656"/>
            <a:ext cx="3509682" cy="1660048"/>
          </a:xfrm>
          <a:prstGeom prst="rect">
            <a:avLst/>
          </a:prstGeom>
        </p:spPr>
      </p:pic>
    </p:spTree>
    <p:extLst>
      <p:ext uri="{BB962C8B-B14F-4D97-AF65-F5344CB8AC3E}">
        <p14:creationId xmlns:p14="http://schemas.microsoft.com/office/powerpoint/2010/main" val="1208071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0A91-678C-A86C-EA54-CD3544B903AF}"/>
              </a:ext>
            </a:extLst>
          </p:cNvPr>
          <p:cNvSpPr>
            <a:spLocks noGrp="1"/>
          </p:cNvSpPr>
          <p:nvPr>
            <p:ph type="title"/>
          </p:nvPr>
        </p:nvSpPr>
        <p:spPr/>
        <p:txBody>
          <a:bodyPr/>
          <a:lstStyle/>
          <a:p>
            <a:r>
              <a:rPr lang="en" dirty="0">
                <a:solidFill>
                  <a:srgbClr val="000000"/>
                </a:solidFill>
              </a:rPr>
              <a:t>Multivariate Analysis</a:t>
            </a:r>
            <a:endParaRPr lang="en-PK" dirty="0"/>
          </a:p>
        </p:txBody>
      </p:sp>
      <p:sp>
        <p:nvSpPr>
          <p:cNvPr id="3" name="Text Placeholder 2">
            <a:extLst>
              <a:ext uri="{FF2B5EF4-FFF2-40B4-BE49-F238E27FC236}">
                <a16:creationId xmlns:a16="http://schemas.microsoft.com/office/drawing/2014/main" id="{A332B2FF-2150-F234-0157-AAD92DE5AF0B}"/>
              </a:ext>
            </a:extLst>
          </p:cNvPr>
          <p:cNvSpPr>
            <a:spLocks noGrp="1"/>
          </p:cNvSpPr>
          <p:nvPr>
            <p:ph type="body" idx="1"/>
          </p:nvPr>
        </p:nvSpPr>
        <p:spPr/>
        <p:txBody>
          <a:bodyPr/>
          <a:lstStyle/>
          <a:p>
            <a:r>
              <a:rPr lang="en-US" sz="1400" dirty="0"/>
              <a:t>Correlation among variables</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marL="133350" indent="0" algn="just">
              <a:buNone/>
            </a:pPr>
            <a:r>
              <a:rPr lang="en-US" sz="1400" b="1" dirty="0"/>
              <a:t>Question 13: The company wants to provide a promotional offer in the advertisement of the restaurants. The condition to get the offer is that the restaurants must have a rating count of more than 50 and the average rating should be greater than 4. Find the restaurants fulfilling the criteria to get the promotional offer.</a:t>
            </a:r>
          </a:p>
          <a:p>
            <a:pPr algn="just"/>
            <a:r>
              <a:rPr lang="en-US" sz="1400" dirty="0"/>
              <a:t>Following restaurant fulfills the given conditions:</a:t>
            </a:r>
          </a:p>
          <a:p>
            <a:endParaRPr lang="en-PK" sz="1400" dirty="0"/>
          </a:p>
        </p:txBody>
      </p:sp>
      <p:pic>
        <p:nvPicPr>
          <p:cNvPr id="5" name="Picture 4">
            <a:extLst>
              <a:ext uri="{FF2B5EF4-FFF2-40B4-BE49-F238E27FC236}">
                <a16:creationId xmlns:a16="http://schemas.microsoft.com/office/drawing/2014/main" id="{D700E51B-BADB-9356-9E39-9F75D74F26D1}"/>
              </a:ext>
            </a:extLst>
          </p:cNvPr>
          <p:cNvPicPr>
            <a:picLocks noChangeAspect="1"/>
          </p:cNvPicPr>
          <p:nvPr/>
        </p:nvPicPr>
        <p:blipFill rotWithShape="1">
          <a:blip r:embed="rId2"/>
          <a:srcRect l="6250" t="26929" r="43751" b="26928"/>
          <a:stretch/>
        </p:blipFill>
        <p:spPr>
          <a:xfrm>
            <a:off x="726141" y="1190064"/>
            <a:ext cx="3617259" cy="1877783"/>
          </a:xfrm>
          <a:prstGeom prst="rect">
            <a:avLst/>
          </a:prstGeom>
        </p:spPr>
      </p:pic>
      <p:pic>
        <p:nvPicPr>
          <p:cNvPr id="9" name="Picture 8">
            <a:extLst>
              <a:ext uri="{FF2B5EF4-FFF2-40B4-BE49-F238E27FC236}">
                <a16:creationId xmlns:a16="http://schemas.microsoft.com/office/drawing/2014/main" id="{7979B37F-8665-8268-50D4-EAE6090DA9A7}"/>
              </a:ext>
            </a:extLst>
          </p:cNvPr>
          <p:cNvPicPr>
            <a:picLocks noChangeAspect="1"/>
          </p:cNvPicPr>
          <p:nvPr/>
        </p:nvPicPr>
        <p:blipFill rotWithShape="1">
          <a:blip r:embed="rId3"/>
          <a:srcRect l="6250" t="50000" r="76177" b="32549"/>
          <a:stretch/>
        </p:blipFill>
        <p:spPr>
          <a:xfrm>
            <a:off x="4704897" y="3957734"/>
            <a:ext cx="1776585" cy="992360"/>
          </a:xfrm>
          <a:prstGeom prst="rect">
            <a:avLst/>
          </a:prstGeom>
        </p:spPr>
      </p:pic>
    </p:spTree>
    <p:extLst>
      <p:ext uri="{BB962C8B-B14F-4D97-AF65-F5344CB8AC3E}">
        <p14:creationId xmlns:p14="http://schemas.microsoft.com/office/powerpoint/2010/main" val="88969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000000"/>
                </a:solidFill>
              </a:rPr>
              <a:t>Contents / Agenda</a:t>
            </a:r>
            <a:endParaRPr>
              <a:solidFill>
                <a:srgbClr val="000000"/>
              </a:solidFill>
            </a:endParaRPr>
          </a:p>
        </p:txBody>
      </p:sp>
      <p:sp>
        <p:nvSpPr>
          <p:cNvPr id="113" name="Google Shape;113;p24"/>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Executive Summary</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Business Problem Overview and Solution Approach</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Data Overview</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EDA - Univariate Analysis</a:t>
            </a:r>
            <a:endParaRPr sz="1400" dirty="0">
              <a:solidFill>
                <a:srgbClr val="000000"/>
              </a:solidFill>
            </a:endParaRPr>
          </a:p>
          <a:p>
            <a:pPr marL="457200" lvl="0" indent="-317500" algn="l" rtl="0">
              <a:lnSpc>
                <a:spcPct val="115000"/>
              </a:lnSpc>
              <a:spcBef>
                <a:spcPts val="1000"/>
              </a:spcBef>
              <a:spcAft>
                <a:spcPts val="0"/>
              </a:spcAft>
              <a:buClr>
                <a:srgbClr val="000000"/>
              </a:buClr>
              <a:buSzPts val="1400"/>
              <a:buChar char="●"/>
            </a:pPr>
            <a:r>
              <a:rPr lang="en" sz="1400" dirty="0">
                <a:solidFill>
                  <a:srgbClr val="000000"/>
                </a:solidFill>
              </a:rPr>
              <a:t>EDA - Multivariate Analysis</a:t>
            </a:r>
            <a:endParaRPr sz="14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41C4-7376-432F-BE50-230B5E607A78}"/>
              </a:ext>
            </a:extLst>
          </p:cNvPr>
          <p:cNvSpPr>
            <a:spLocks noGrp="1"/>
          </p:cNvSpPr>
          <p:nvPr>
            <p:ph type="title"/>
          </p:nvPr>
        </p:nvSpPr>
        <p:spPr/>
        <p:txBody>
          <a:bodyPr/>
          <a:lstStyle/>
          <a:p>
            <a:r>
              <a:rPr lang="en" dirty="0">
                <a:solidFill>
                  <a:srgbClr val="000000"/>
                </a:solidFill>
              </a:rPr>
              <a:t>Multivariate Analysis</a:t>
            </a:r>
            <a:endParaRPr lang="en-PK" dirty="0"/>
          </a:p>
        </p:txBody>
      </p:sp>
      <p:sp>
        <p:nvSpPr>
          <p:cNvPr id="3" name="Text Placeholder 2">
            <a:extLst>
              <a:ext uri="{FF2B5EF4-FFF2-40B4-BE49-F238E27FC236}">
                <a16:creationId xmlns:a16="http://schemas.microsoft.com/office/drawing/2014/main" id="{300E66D7-71C6-EE09-EF7B-270168ED9984}"/>
              </a:ext>
            </a:extLst>
          </p:cNvPr>
          <p:cNvSpPr>
            <a:spLocks noGrp="1"/>
          </p:cNvSpPr>
          <p:nvPr>
            <p:ph type="body" idx="1"/>
          </p:nvPr>
        </p:nvSpPr>
        <p:spPr/>
        <p:txBody>
          <a:bodyPr/>
          <a:lstStyle/>
          <a:p>
            <a:pPr marL="133350" indent="0">
              <a:buNone/>
            </a:pPr>
            <a:r>
              <a:rPr lang="en-US" sz="1400" b="1" dirty="0"/>
              <a:t>Question 14: The company charges the restaurant 25% on the orders having cost greater than 20 dollars and 15% on the orders having cost greater than 5 dollars. Find the net revenue generated by the company across all orders.</a:t>
            </a:r>
          </a:p>
          <a:p>
            <a:r>
              <a:rPr lang="en-US" sz="1400" dirty="0"/>
              <a:t>The net revenue is around 6166.3 dollars.</a:t>
            </a:r>
          </a:p>
          <a:p>
            <a:pPr marL="133350" indent="0">
              <a:buNone/>
            </a:pPr>
            <a:r>
              <a:rPr lang="en-US" sz="1400" b="1" dirty="0"/>
              <a:t>Question 15: The company wants to analyze the total time required to deliver the food. What percentage of orders take more than 60 minutes to get delivered from the time the order is placed? (The food must be prepared and then delivered.)</a:t>
            </a:r>
          </a:p>
          <a:p>
            <a:r>
              <a:rPr lang="en-US" sz="1400" dirty="0"/>
              <a:t>The number of total orders that take more than 60 minutes to get delivered from the time the order is placed: 200.</a:t>
            </a:r>
          </a:p>
          <a:p>
            <a:r>
              <a:rPr lang="en-US" sz="1400" dirty="0"/>
              <a:t>Percentage of orders that take more than 60 minutes to get delivered from the time the order is placed: 10.54 %.</a:t>
            </a:r>
          </a:p>
          <a:p>
            <a:pPr marL="133350" indent="0">
              <a:buNone/>
            </a:pPr>
            <a:r>
              <a:rPr lang="en-US" sz="1400" b="1" dirty="0"/>
              <a:t>Question 16: The company wants to analyze the delivery time of the orders on weekdays and weekends. How does the mean delivery time vary during weekdays and weekends?</a:t>
            </a:r>
          </a:p>
          <a:p>
            <a:r>
              <a:rPr lang="en-US" sz="1400" dirty="0"/>
              <a:t>The mean delivery time on weekdays is around 28 minutes.</a:t>
            </a:r>
          </a:p>
          <a:p>
            <a:r>
              <a:rPr lang="en-US" sz="1400" dirty="0"/>
              <a:t>The mean delivery time on weekends is around 22 minutes.</a:t>
            </a:r>
            <a:endParaRPr lang="en-PK" sz="1400" dirty="0"/>
          </a:p>
        </p:txBody>
      </p:sp>
    </p:spTree>
    <p:extLst>
      <p:ext uri="{BB962C8B-B14F-4D97-AF65-F5344CB8AC3E}">
        <p14:creationId xmlns:p14="http://schemas.microsoft.com/office/powerpoint/2010/main" val="364505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2"/>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162" name="Google Shape;162;p32"/>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Executive Summary </a:t>
            </a:r>
            <a:endParaRPr dirty="0">
              <a:solidFill>
                <a:srgbClr val="000000"/>
              </a:solidFill>
            </a:endParaRPr>
          </a:p>
        </p:txBody>
      </p:sp>
      <p:sp>
        <p:nvSpPr>
          <p:cNvPr id="119" name="Google Shape;119;p25"/>
          <p:cNvSpPr txBox="1">
            <a:spLocks noGrp="1"/>
          </p:cNvSpPr>
          <p:nvPr>
            <p:ph type="body" idx="1"/>
          </p:nvPr>
        </p:nvSpPr>
        <p:spPr>
          <a:xfrm>
            <a:off x="202550" y="718350"/>
            <a:ext cx="8629800" cy="3706800"/>
          </a:xfrm>
          <a:prstGeom prst="rect">
            <a:avLst/>
          </a:prstGeom>
          <a:noFill/>
          <a:ln>
            <a:noFill/>
          </a:ln>
        </p:spPr>
        <p:txBody>
          <a:bodyPr spcFirstLastPara="1" wrap="square" lIns="91425" tIns="91425" rIns="91425" bIns="91425" anchor="t" anchorCtr="0">
            <a:noAutofit/>
          </a:bodyPr>
          <a:lstStyle/>
          <a:p>
            <a:pPr marL="139700" lvl="0" indent="0" algn="l" rtl="0">
              <a:spcBef>
                <a:spcPts val="1000"/>
              </a:spcBef>
              <a:spcAft>
                <a:spcPts val="0"/>
              </a:spcAft>
              <a:buClr>
                <a:srgbClr val="000000"/>
              </a:buClr>
              <a:buSzPts val="1400"/>
              <a:buNone/>
            </a:pPr>
            <a:r>
              <a:rPr lang="en" sz="1400" dirty="0">
                <a:solidFill>
                  <a:srgbClr val="000000"/>
                </a:solidFill>
              </a:rPr>
              <a:t>I performed exploratory data analysis on the given data and find meaningful insights which are as follows:</a:t>
            </a:r>
          </a:p>
          <a:p>
            <a:pPr marL="139700" lvl="0" indent="0" algn="l" rtl="0">
              <a:spcBef>
                <a:spcPts val="1000"/>
              </a:spcBef>
              <a:spcAft>
                <a:spcPts val="0"/>
              </a:spcAft>
              <a:buClr>
                <a:srgbClr val="000000"/>
              </a:buClr>
              <a:buSzPts val="1400"/>
              <a:buNone/>
            </a:pPr>
            <a:r>
              <a:rPr lang="en" sz="1400" b="1" dirty="0">
                <a:solidFill>
                  <a:srgbClr val="000000"/>
                </a:solidFill>
              </a:rPr>
              <a:t>Conclusions:</a:t>
            </a:r>
          </a:p>
          <a:p>
            <a:pPr marL="425450" indent="-285750">
              <a:spcBef>
                <a:spcPts val="1000"/>
              </a:spcBef>
              <a:buClr>
                <a:srgbClr val="000000"/>
              </a:buClr>
              <a:buSzPts val="1400"/>
            </a:pPr>
            <a:r>
              <a:rPr lang="en-US" sz="1400" dirty="0">
                <a:solidFill>
                  <a:srgbClr val="000000"/>
                </a:solidFill>
              </a:rPr>
              <a:t>The top 5 restaurants which are taking highest number of orders and generating revenues are Shake Shack, The Meatball Shop, Blue Ribbon Sushi, Blue Ribbon Fried Chicken, Parm.</a:t>
            </a:r>
          </a:p>
          <a:p>
            <a:pPr marL="425450" indent="-285750">
              <a:spcBef>
                <a:spcPts val="1000"/>
              </a:spcBef>
              <a:buClr>
                <a:srgbClr val="000000"/>
              </a:buClr>
              <a:buSzPts val="1400"/>
            </a:pPr>
            <a:r>
              <a:rPr lang="en-US" sz="1400" dirty="0">
                <a:solidFill>
                  <a:srgbClr val="000000"/>
                </a:solidFill>
              </a:rPr>
              <a:t>Majority of the customers don't give the feedback i.e., rating to the restaurant.</a:t>
            </a:r>
          </a:p>
          <a:p>
            <a:pPr marL="425450" indent="-285750">
              <a:spcBef>
                <a:spcPts val="1000"/>
              </a:spcBef>
              <a:buClr>
                <a:srgbClr val="000000"/>
              </a:buClr>
              <a:buSzPts val="1400"/>
            </a:pPr>
            <a:r>
              <a:rPr lang="en-US" sz="1400" dirty="0">
                <a:solidFill>
                  <a:srgbClr val="000000"/>
                </a:solidFill>
              </a:rPr>
              <a:t>Majority orders received by restaurants are on weekend.</a:t>
            </a:r>
            <a:endParaRPr lang="en" sz="1400" dirty="0">
              <a:solidFill>
                <a:srgbClr val="000000"/>
              </a:solidFill>
            </a:endParaRPr>
          </a:p>
          <a:p>
            <a:pPr marL="139700" lvl="0" indent="0" algn="l" rtl="0">
              <a:spcBef>
                <a:spcPts val="1000"/>
              </a:spcBef>
              <a:spcAft>
                <a:spcPts val="0"/>
              </a:spcAft>
              <a:buClr>
                <a:srgbClr val="000000"/>
              </a:buClr>
              <a:buSzPts val="1400"/>
              <a:buNone/>
            </a:pPr>
            <a:r>
              <a:rPr lang="en-US" sz="1400" b="1" dirty="0">
                <a:solidFill>
                  <a:srgbClr val="000000"/>
                </a:solidFill>
              </a:rPr>
              <a:t>Recommendations:</a:t>
            </a:r>
          </a:p>
          <a:p>
            <a:pPr marL="425450" indent="-285750">
              <a:spcBef>
                <a:spcPts val="1000"/>
              </a:spcBef>
              <a:buClr>
                <a:srgbClr val="000000"/>
              </a:buClr>
              <a:buSzPts val="1400"/>
            </a:pPr>
            <a:r>
              <a:rPr lang="en-US" sz="1400" dirty="0">
                <a:solidFill>
                  <a:srgbClr val="000000"/>
                </a:solidFill>
              </a:rPr>
              <a:t>The restaurants should focus on American cuisine to increase the revenue since majority orders are done on weekends and the most popular cuisine on weekends is American cuisine.</a:t>
            </a:r>
          </a:p>
          <a:p>
            <a:pPr marL="425450" indent="-285750">
              <a:spcBef>
                <a:spcPts val="1000"/>
              </a:spcBef>
              <a:buClr>
                <a:srgbClr val="000000"/>
              </a:buClr>
              <a:buSzPts val="1400"/>
            </a:pPr>
            <a:r>
              <a:rPr lang="en-US" sz="1400" dirty="0">
                <a:solidFill>
                  <a:srgbClr val="000000"/>
                </a:solidFill>
              </a:rPr>
              <a:t>The cost of the order should be in between 10-20 orders since the greatest number of orders are done in this cost range.</a:t>
            </a:r>
          </a:p>
          <a:p>
            <a:pPr marL="139700" lvl="0" indent="0" algn="l" rtl="0">
              <a:spcBef>
                <a:spcPts val="1000"/>
              </a:spcBef>
              <a:spcAft>
                <a:spcPts val="0"/>
              </a:spcAft>
              <a:buClr>
                <a:srgbClr val="000000"/>
              </a:buClr>
              <a:buSzPts val="1400"/>
              <a:buNone/>
            </a:pPr>
            <a:endParaRPr sz="1400" b="1" dirty="0">
              <a:solidFill>
                <a:srgbClr val="000000"/>
              </a:solidFill>
            </a:endParaRPr>
          </a:p>
          <a:p>
            <a:pPr marL="0" lvl="0" indent="0" algn="l" rtl="0">
              <a:spcBef>
                <a:spcPts val="1000"/>
              </a:spcBef>
              <a:spcAft>
                <a:spcPts val="0"/>
              </a:spcAft>
              <a:buNone/>
            </a:pPr>
            <a:endParaRPr sz="14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Business Problem Overview and Solution Approach</a:t>
            </a:r>
            <a:endParaRPr dirty="0">
              <a:solidFill>
                <a:srgbClr val="000000"/>
              </a:solidFill>
            </a:endParaRPr>
          </a:p>
        </p:txBody>
      </p:sp>
      <p:sp>
        <p:nvSpPr>
          <p:cNvPr id="125" name="Google Shape;125;p26"/>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9700" lvl="0" indent="0" algn="just" rtl="0">
              <a:lnSpc>
                <a:spcPct val="100000"/>
              </a:lnSpc>
              <a:spcBef>
                <a:spcPts val="1000"/>
              </a:spcBef>
              <a:spcAft>
                <a:spcPts val="0"/>
              </a:spcAft>
              <a:buClr>
                <a:srgbClr val="000000"/>
              </a:buClr>
              <a:buSzPts val="1400"/>
              <a:buNone/>
            </a:pPr>
            <a:r>
              <a:rPr lang="en-US" sz="1400" b="1" dirty="0">
                <a:solidFill>
                  <a:srgbClr val="000000"/>
                </a:solidFill>
              </a:rPr>
              <a:t>Business Problem</a:t>
            </a:r>
          </a:p>
          <a:p>
            <a:pPr marL="457200" lvl="0" indent="-317500" algn="just" rtl="0">
              <a:lnSpc>
                <a:spcPct val="100000"/>
              </a:lnSpc>
              <a:spcBef>
                <a:spcPts val="1000"/>
              </a:spcBef>
              <a:spcAft>
                <a:spcPts val="0"/>
              </a:spcAft>
              <a:buClr>
                <a:srgbClr val="000000"/>
              </a:buClr>
              <a:buSzPts val="1400"/>
              <a:buChar char="●"/>
            </a:pPr>
            <a:r>
              <a:rPr lang="en-US" sz="1400" dirty="0">
                <a:solidFill>
                  <a:srgbClr val="000000"/>
                </a:solidFill>
              </a:rPr>
              <a:t>The number of restaurants in New York is increasing day by day. Lots of students and busy professionals rely on those restaurants due to their hectic lifestyles. Online food delivery service is a great option for them. It provides them with good food from their favorite restaurants. A food aggregator company FoodHub offers access to multiple restaurants through a single smartphone app.</a:t>
            </a:r>
          </a:p>
          <a:p>
            <a:pPr marL="457200" lvl="0" indent="-317500" algn="just" rtl="0">
              <a:lnSpc>
                <a:spcPct val="100000"/>
              </a:lnSpc>
              <a:spcBef>
                <a:spcPts val="1000"/>
              </a:spcBef>
              <a:spcAft>
                <a:spcPts val="0"/>
              </a:spcAft>
              <a:buClr>
                <a:srgbClr val="000000"/>
              </a:buClr>
              <a:buSzPts val="1400"/>
              <a:buChar char="●"/>
            </a:pPr>
            <a:r>
              <a:rPr lang="en-US" sz="1400" dirty="0">
                <a:solidFill>
                  <a:srgbClr val="000000"/>
                </a:solidFill>
              </a:rPr>
              <a:t>The app allows the restaurants to receive a direct online order from a customer. The app assigns a delivery person from the company to pick up the order after it is confirmed by the restaurant. The delivery person then uses the map to reach the restaurant and waits for the food package. Once the food package is handed over to the delivery person, he/she confirms the pick-up in the app and travels to the customer's location to deliver the food. The delivery person confirms the drop-off in the app after delivering the food package to the customer. The customer can rate the order in the app. The food aggregator earns money by collecting a fixed margin of the delivery order from the restaurants.</a:t>
            </a:r>
            <a:r>
              <a:rPr lang="en" sz="1200" i="1" dirty="0">
                <a:solidFill>
                  <a:srgbClr val="000000"/>
                </a:solidFill>
              </a:rPr>
              <a:t> </a:t>
            </a:r>
            <a:endParaRPr sz="14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D690-2B05-86B9-7919-990E9EF8158B}"/>
              </a:ext>
            </a:extLst>
          </p:cNvPr>
          <p:cNvSpPr>
            <a:spLocks noGrp="1"/>
          </p:cNvSpPr>
          <p:nvPr>
            <p:ph type="title"/>
          </p:nvPr>
        </p:nvSpPr>
        <p:spPr/>
        <p:txBody>
          <a:bodyPr/>
          <a:lstStyle/>
          <a:p>
            <a:r>
              <a:rPr lang="en" dirty="0">
                <a:solidFill>
                  <a:srgbClr val="000000"/>
                </a:solidFill>
              </a:rPr>
              <a:t>Business Problem Overview and Solution Approach</a:t>
            </a:r>
            <a:endParaRPr lang="en-PK" dirty="0"/>
          </a:p>
        </p:txBody>
      </p:sp>
      <p:sp>
        <p:nvSpPr>
          <p:cNvPr id="3" name="Text Placeholder 2">
            <a:extLst>
              <a:ext uri="{FF2B5EF4-FFF2-40B4-BE49-F238E27FC236}">
                <a16:creationId xmlns:a16="http://schemas.microsoft.com/office/drawing/2014/main" id="{51AC8752-DDF6-D9F9-F6AF-AD6558FC7255}"/>
              </a:ext>
            </a:extLst>
          </p:cNvPr>
          <p:cNvSpPr>
            <a:spLocks noGrp="1"/>
          </p:cNvSpPr>
          <p:nvPr>
            <p:ph type="body" idx="1"/>
          </p:nvPr>
        </p:nvSpPr>
        <p:spPr/>
        <p:txBody>
          <a:bodyPr/>
          <a:lstStyle/>
          <a:p>
            <a:pPr marL="133350" indent="0" algn="just">
              <a:buNone/>
            </a:pPr>
            <a:r>
              <a:rPr lang="en-US" sz="1400" b="1" dirty="0"/>
              <a:t>Objective</a:t>
            </a:r>
          </a:p>
          <a:p>
            <a:pPr algn="just"/>
            <a:r>
              <a:rPr lang="en-US" sz="1400" dirty="0"/>
              <a:t>The food aggregator company has stored the data of the different orders made by the registered customers in their online portal. They want to analyze the data to get a fair idea about the demand of different restaurants which will help them in enhancing their customer experience. Suppose you are hired as a Data Scientist in this company and the Data Science team has shared some of the key questions that need to be answered. Perform the data analysis to find answers to these questions that will help the company to improve the business. </a:t>
            </a:r>
          </a:p>
          <a:p>
            <a:pPr marL="133350" indent="0">
              <a:buNone/>
            </a:pPr>
            <a:r>
              <a:rPr lang="en-US" sz="1400" b="1" dirty="0"/>
              <a:t>Solution Approach</a:t>
            </a:r>
          </a:p>
          <a:p>
            <a:r>
              <a:rPr lang="en-US" sz="1400" dirty="0"/>
              <a:t>The approach used is the exploratory data analysis to find the hidden insights in python, first data is cleaned, then univariate analysis is done, after that multivariate analysis is performed to find the meaningful information.</a:t>
            </a:r>
          </a:p>
          <a:p>
            <a:r>
              <a:rPr lang="en-US" sz="1400" dirty="0"/>
              <a:t>Charts and graphs are used to properly convey the meaningful insights to the desired audience.</a:t>
            </a:r>
            <a:endParaRPr lang="en-PK" sz="1400" dirty="0"/>
          </a:p>
          <a:p>
            <a:pPr marL="133350" indent="0" algn="just">
              <a:buNone/>
            </a:pPr>
            <a:endParaRPr lang="en-PK" sz="1400" dirty="0"/>
          </a:p>
        </p:txBody>
      </p:sp>
    </p:spTree>
    <p:extLst>
      <p:ext uri="{BB962C8B-B14F-4D97-AF65-F5344CB8AC3E}">
        <p14:creationId xmlns:p14="http://schemas.microsoft.com/office/powerpoint/2010/main" val="4048302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7"/>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Data Overview</a:t>
            </a:r>
            <a:endParaRPr dirty="0">
              <a:solidFill>
                <a:srgbClr val="000000"/>
              </a:solidFill>
            </a:endParaRPr>
          </a:p>
        </p:txBody>
      </p:sp>
      <p:sp>
        <p:nvSpPr>
          <p:cNvPr id="131" name="Google Shape;131;p27"/>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9700" lvl="0" indent="0" algn="l" rtl="0">
              <a:spcBef>
                <a:spcPts val="1000"/>
              </a:spcBef>
              <a:spcAft>
                <a:spcPts val="0"/>
              </a:spcAft>
              <a:buClr>
                <a:srgbClr val="000000"/>
              </a:buClr>
              <a:buSzPts val="1400"/>
              <a:buNone/>
            </a:pPr>
            <a:r>
              <a:rPr lang="en" sz="1400" b="1" dirty="0">
                <a:solidFill>
                  <a:srgbClr val="000000"/>
                </a:solidFill>
              </a:rPr>
              <a:t>Data Description</a:t>
            </a:r>
          </a:p>
          <a:p>
            <a:pPr marL="139700" lvl="0" indent="0" algn="just" rtl="0">
              <a:spcBef>
                <a:spcPts val="1000"/>
              </a:spcBef>
              <a:spcAft>
                <a:spcPts val="0"/>
              </a:spcAft>
              <a:buClr>
                <a:srgbClr val="000000"/>
              </a:buClr>
              <a:buSzPts val="1400"/>
              <a:buNone/>
            </a:pPr>
            <a:r>
              <a:rPr lang="en-US" sz="1400" dirty="0">
                <a:solidFill>
                  <a:srgbClr val="000000"/>
                </a:solidFill>
              </a:rPr>
              <a:t>The data contains the different data related to a food order. The detailed data dictionary is given below.</a:t>
            </a:r>
          </a:p>
          <a:p>
            <a:pPr marL="457200" lvl="0" indent="-317500" algn="just" rtl="0">
              <a:spcBef>
                <a:spcPts val="1000"/>
              </a:spcBef>
              <a:spcAft>
                <a:spcPts val="0"/>
              </a:spcAft>
              <a:buClr>
                <a:srgbClr val="000000"/>
              </a:buClr>
              <a:buSzPts val="1400"/>
              <a:buChar char="●"/>
            </a:pPr>
            <a:r>
              <a:rPr lang="en-US" sz="1400" dirty="0">
                <a:solidFill>
                  <a:srgbClr val="000000"/>
                </a:solidFill>
              </a:rPr>
              <a:t>order_id: Unique ID of the order</a:t>
            </a:r>
          </a:p>
          <a:p>
            <a:pPr marL="457200" lvl="0" indent="-317500" algn="just" rtl="0">
              <a:spcBef>
                <a:spcPts val="1000"/>
              </a:spcBef>
              <a:spcAft>
                <a:spcPts val="0"/>
              </a:spcAft>
              <a:buClr>
                <a:srgbClr val="000000"/>
              </a:buClr>
              <a:buSzPts val="1400"/>
              <a:buChar char="●"/>
            </a:pPr>
            <a:r>
              <a:rPr lang="en-US" sz="1400" dirty="0">
                <a:solidFill>
                  <a:srgbClr val="000000"/>
                </a:solidFill>
              </a:rPr>
              <a:t>customer_id: ID of the customer who ordered the food</a:t>
            </a:r>
          </a:p>
          <a:p>
            <a:pPr marL="457200" lvl="0" indent="-317500" algn="just" rtl="0">
              <a:spcBef>
                <a:spcPts val="1000"/>
              </a:spcBef>
              <a:spcAft>
                <a:spcPts val="0"/>
              </a:spcAft>
              <a:buClr>
                <a:srgbClr val="000000"/>
              </a:buClr>
              <a:buSzPts val="1400"/>
              <a:buChar char="●"/>
            </a:pPr>
            <a:r>
              <a:rPr lang="en-US" sz="1400" dirty="0">
                <a:solidFill>
                  <a:srgbClr val="000000"/>
                </a:solidFill>
              </a:rPr>
              <a:t>restaurant_name: Name of the restaurant</a:t>
            </a:r>
          </a:p>
          <a:p>
            <a:pPr marL="457200" lvl="0" indent="-317500" algn="just" rtl="0">
              <a:spcBef>
                <a:spcPts val="1000"/>
              </a:spcBef>
              <a:spcAft>
                <a:spcPts val="0"/>
              </a:spcAft>
              <a:buClr>
                <a:srgbClr val="000000"/>
              </a:buClr>
              <a:buSzPts val="1400"/>
              <a:buChar char="●"/>
            </a:pPr>
            <a:r>
              <a:rPr lang="en-US" sz="1400" dirty="0">
                <a:solidFill>
                  <a:srgbClr val="000000"/>
                </a:solidFill>
              </a:rPr>
              <a:t>cuisine_type: Cuisine ordered by the customer</a:t>
            </a:r>
          </a:p>
          <a:p>
            <a:pPr marL="457200" lvl="0" indent="-317500" algn="just" rtl="0">
              <a:spcBef>
                <a:spcPts val="1000"/>
              </a:spcBef>
              <a:spcAft>
                <a:spcPts val="0"/>
              </a:spcAft>
              <a:buClr>
                <a:srgbClr val="000000"/>
              </a:buClr>
              <a:buSzPts val="1400"/>
              <a:buChar char="●"/>
            </a:pPr>
            <a:r>
              <a:rPr lang="en-US" sz="1400" dirty="0">
                <a:solidFill>
                  <a:srgbClr val="000000"/>
                </a:solidFill>
              </a:rPr>
              <a:t>cost: Cost of the order</a:t>
            </a:r>
            <a:endParaRPr lang="en" sz="1400" dirty="0">
              <a:solidFill>
                <a:srgbClr val="000000"/>
              </a:solidFill>
            </a:endParaRPr>
          </a:p>
          <a:p>
            <a:pPr marL="0" lvl="0" indent="0" algn="l" rtl="0">
              <a:spcBef>
                <a:spcPts val="1000"/>
              </a:spcBef>
              <a:spcAft>
                <a:spcPts val="0"/>
              </a:spcAft>
              <a:buNone/>
            </a:pPr>
            <a:endParaRPr sz="1400"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E0C1-7513-FAAB-57AA-8B1D2087DF76}"/>
              </a:ext>
            </a:extLst>
          </p:cNvPr>
          <p:cNvSpPr>
            <a:spLocks noGrp="1"/>
          </p:cNvSpPr>
          <p:nvPr>
            <p:ph type="title"/>
          </p:nvPr>
        </p:nvSpPr>
        <p:spPr/>
        <p:txBody>
          <a:bodyPr/>
          <a:lstStyle/>
          <a:p>
            <a:r>
              <a:rPr lang="en" dirty="0">
                <a:solidFill>
                  <a:srgbClr val="000000"/>
                </a:solidFill>
              </a:rPr>
              <a:t>Data Overview</a:t>
            </a:r>
            <a:endParaRPr lang="en-PK" dirty="0"/>
          </a:p>
        </p:txBody>
      </p:sp>
      <p:sp>
        <p:nvSpPr>
          <p:cNvPr id="3" name="Text Placeholder 2">
            <a:extLst>
              <a:ext uri="{FF2B5EF4-FFF2-40B4-BE49-F238E27FC236}">
                <a16:creationId xmlns:a16="http://schemas.microsoft.com/office/drawing/2014/main" id="{72B7B867-80DA-6735-C45E-E56B1F486019}"/>
              </a:ext>
            </a:extLst>
          </p:cNvPr>
          <p:cNvSpPr>
            <a:spLocks noGrp="1"/>
          </p:cNvSpPr>
          <p:nvPr>
            <p:ph type="body" idx="1"/>
          </p:nvPr>
        </p:nvSpPr>
        <p:spPr/>
        <p:txBody>
          <a:bodyPr/>
          <a:lstStyle/>
          <a:p>
            <a:pPr marL="139700" indent="0">
              <a:spcBef>
                <a:spcPts val="1000"/>
              </a:spcBef>
              <a:buClr>
                <a:srgbClr val="000000"/>
              </a:buClr>
              <a:buSzPts val="1400"/>
              <a:buNone/>
            </a:pPr>
            <a:r>
              <a:rPr lang="en" sz="1400" b="1" dirty="0">
                <a:solidFill>
                  <a:srgbClr val="000000"/>
                </a:solidFill>
              </a:rPr>
              <a:t>Data Description(Continue)</a:t>
            </a:r>
            <a:endParaRPr lang="en-US" sz="1400" dirty="0">
              <a:solidFill>
                <a:srgbClr val="000000"/>
              </a:solidFill>
            </a:endParaRPr>
          </a:p>
          <a:p>
            <a:pPr marL="457200" lvl="0" indent="-317500" algn="just" rtl="0">
              <a:spcBef>
                <a:spcPts val="1000"/>
              </a:spcBef>
              <a:spcAft>
                <a:spcPts val="0"/>
              </a:spcAft>
              <a:buClr>
                <a:srgbClr val="000000"/>
              </a:buClr>
              <a:buSzPts val="1400"/>
              <a:buChar char="●"/>
            </a:pPr>
            <a:r>
              <a:rPr lang="en-US" sz="1400" dirty="0">
                <a:solidFill>
                  <a:srgbClr val="000000"/>
                </a:solidFill>
              </a:rPr>
              <a:t>day_of_the_week: Indicates whether the order is placed on a weekday or weekend (The weekday is from Monday to Friday and the weekend is Saturday and Sunday)</a:t>
            </a:r>
          </a:p>
          <a:p>
            <a:pPr marL="457200" lvl="0" indent="-317500" algn="just" rtl="0">
              <a:spcBef>
                <a:spcPts val="1000"/>
              </a:spcBef>
              <a:spcAft>
                <a:spcPts val="0"/>
              </a:spcAft>
              <a:buClr>
                <a:srgbClr val="000000"/>
              </a:buClr>
              <a:buSzPts val="1400"/>
              <a:buChar char="●"/>
            </a:pPr>
            <a:r>
              <a:rPr lang="en-US" sz="1400" dirty="0">
                <a:solidFill>
                  <a:srgbClr val="000000"/>
                </a:solidFill>
              </a:rPr>
              <a:t>rating: Rating given by the customer out of 5</a:t>
            </a:r>
          </a:p>
          <a:p>
            <a:pPr marL="457200" lvl="0" indent="-317500" algn="just" rtl="0">
              <a:spcBef>
                <a:spcPts val="1000"/>
              </a:spcBef>
              <a:spcAft>
                <a:spcPts val="0"/>
              </a:spcAft>
              <a:buClr>
                <a:srgbClr val="000000"/>
              </a:buClr>
              <a:buSzPts val="1400"/>
              <a:buChar char="●"/>
            </a:pPr>
            <a:r>
              <a:rPr lang="en-US" sz="1400" dirty="0">
                <a:solidFill>
                  <a:srgbClr val="000000"/>
                </a:solidFill>
              </a:rPr>
              <a:t>food_preparation_time: Time (in minutes) taken by the restaurant to prepare the food. This is calculated by taking the difference between the timestamps of the restaurant's order confirmation and the delivery person's pick-up confirmation.</a:t>
            </a:r>
          </a:p>
          <a:p>
            <a:pPr marL="457200" lvl="0" indent="-317500" algn="just" rtl="0">
              <a:spcBef>
                <a:spcPts val="1000"/>
              </a:spcBef>
              <a:spcAft>
                <a:spcPts val="0"/>
              </a:spcAft>
              <a:buClr>
                <a:srgbClr val="000000"/>
              </a:buClr>
              <a:buSzPts val="1400"/>
              <a:buChar char="●"/>
            </a:pPr>
            <a:r>
              <a:rPr lang="en-US" sz="1400" dirty="0">
                <a:solidFill>
                  <a:srgbClr val="000000"/>
                </a:solidFill>
              </a:rPr>
              <a:t>delivery_time: Time (in minutes) taken by the delivery person to deliver the food package. This is calculated by taking the difference between the timestamps of the delivery person's pick-up confirmation and drop-off information.</a:t>
            </a:r>
          </a:p>
          <a:p>
            <a:endParaRPr lang="en-PK" dirty="0"/>
          </a:p>
        </p:txBody>
      </p:sp>
    </p:spTree>
    <p:extLst>
      <p:ext uri="{BB962C8B-B14F-4D97-AF65-F5344CB8AC3E}">
        <p14:creationId xmlns:p14="http://schemas.microsoft.com/office/powerpoint/2010/main" val="81923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37E-2756-6AA5-94C3-80951BBFC70D}"/>
              </a:ext>
            </a:extLst>
          </p:cNvPr>
          <p:cNvSpPr>
            <a:spLocks noGrp="1"/>
          </p:cNvSpPr>
          <p:nvPr>
            <p:ph type="title"/>
          </p:nvPr>
        </p:nvSpPr>
        <p:spPr/>
        <p:txBody>
          <a:bodyPr/>
          <a:lstStyle/>
          <a:p>
            <a:r>
              <a:rPr lang="en" dirty="0">
                <a:solidFill>
                  <a:srgbClr val="000000"/>
                </a:solidFill>
              </a:rPr>
              <a:t>Data Overview</a:t>
            </a:r>
            <a:endParaRPr lang="en-PK" dirty="0"/>
          </a:p>
        </p:txBody>
      </p:sp>
      <p:sp>
        <p:nvSpPr>
          <p:cNvPr id="3" name="Text Placeholder 2">
            <a:extLst>
              <a:ext uri="{FF2B5EF4-FFF2-40B4-BE49-F238E27FC236}">
                <a16:creationId xmlns:a16="http://schemas.microsoft.com/office/drawing/2014/main" id="{E8D24400-6D83-70C2-74CC-2DD155461BE3}"/>
              </a:ext>
            </a:extLst>
          </p:cNvPr>
          <p:cNvSpPr>
            <a:spLocks noGrp="1"/>
          </p:cNvSpPr>
          <p:nvPr>
            <p:ph type="body" idx="1"/>
          </p:nvPr>
        </p:nvSpPr>
        <p:spPr/>
        <p:txBody>
          <a:bodyPr/>
          <a:lstStyle/>
          <a:p>
            <a:pPr marL="133350" indent="0">
              <a:buNone/>
            </a:pPr>
            <a:r>
              <a:rPr lang="en-US" sz="1400" b="1" dirty="0">
                <a:solidFill>
                  <a:schemeClr val="tx1"/>
                </a:solidFill>
                <a:effectLst/>
                <a:latin typeface="Nunito" panose="020B0604020202020204" pitchFamily="2" charset="0"/>
              </a:rPr>
              <a:t>Question 1: How many rows and columns are present in the data?</a:t>
            </a:r>
          </a:p>
          <a:p>
            <a:r>
              <a:rPr lang="en-US" sz="1400" b="0" dirty="0">
                <a:solidFill>
                  <a:schemeClr val="tx1"/>
                </a:solidFill>
                <a:effectLst/>
                <a:latin typeface="Nunito" panose="020B0604020202020204" pitchFamily="2" charset="0"/>
              </a:rPr>
              <a:t>1898 rows and 9 columns.</a:t>
            </a:r>
          </a:p>
          <a:p>
            <a:endParaRPr lang="en-US" sz="1400" b="0" dirty="0">
              <a:solidFill>
                <a:schemeClr val="tx1"/>
              </a:solidFill>
              <a:effectLst/>
              <a:latin typeface="Nunito" panose="020B0604020202020204" pitchFamily="2" charset="0"/>
            </a:endParaRPr>
          </a:p>
          <a:p>
            <a:pPr marL="133350" indent="0">
              <a:buNone/>
            </a:pPr>
            <a:r>
              <a:rPr lang="en-US" sz="1400" b="1" dirty="0">
                <a:solidFill>
                  <a:schemeClr val="tx1"/>
                </a:solidFill>
                <a:effectLst/>
                <a:latin typeface="Nunito" panose="020B0604020202020204" pitchFamily="2" charset="0"/>
              </a:rPr>
              <a:t>Question 2: What are the datatypes of the different columns in the dataset?</a:t>
            </a:r>
            <a:endParaRPr lang="en-US" sz="1400" b="0" dirty="0">
              <a:solidFill>
                <a:schemeClr val="tx1"/>
              </a:solidFill>
              <a:effectLst/>
              <a:latin typeface="Nunito" panose="020B0604020202020204" pitchFamily="2" charset="0"/>
            </a:endParaRPr>
          </a:p>
          <a:p>
            <a:endParaRPr lang="en-US" dirty="0"/>
          </a:p>
          <a:p>
            <a:endParaRPr lang="en-US" dirty="0"/>
          </a:p>
          <a:p>
            <a:endParaRPr lang="en-US" dirty="0"/>
          </a:p>
          <a:p>
            <a:endParaRPr lang="en-US" dirty="0"/>
          </a:p>
          <a:p>
            <a:endParaRPr lang="en-US" dirty="0"/>
          </a:p>
          <a:p>
            <a:endParaRPr lang="en-US" dirty="0"/>
          </a:p>
          <a:p>
            <a:endParaRPr lang="en-US" dirty="0"/>
          </a:p>
          <a:p>
            <a:pPr marL="133350" indent="0">
              <a:buNone/>
            </a:pPr>
            <a:r>
              <a:rPr lang="en-US" sz="1400" b="1" dirty="0"/>
              <a:t>Question 3: Are there any missing values in the data? If yes, treat them using an appropriate method?</a:t>
            </a:r>
          </a:p>
          <a:p>
            <a:r>
              <a:rPr lang="en-US" sz="1400" dirty="0"/>
              <a:t>No Missing values were founded.</a:t>
            </a:r>
          </a:p>
          <a:p>
            <a:endParaRPr lang="en-US" sz="1400" b="1" dirty="0"/>
          </a:p>
          <a:p>
            <a:endParaRPr lang="en-PK" dirty="0"/>
          </a:p>
        </p:txBody>
      </p:sp>
      <p:pic>
        <p:nvPicPr>
          <p:cNvPr id="5" name="Picture 4">
            <a:extLst>
              <a:ext uri="{FF2B5EF4-FFF2-40B4-BE49-F238E27FC236}">
                <a16:creationId xmlns:a16="http://schemas.microsoft.com/office/drawing/2014/main" id="{5E9291D8-2321-C690-0758-638B228D967A}"/>
              </a:ext>
            </a:extLst>
          </p:cNvPr>
          <p:cNvPicPr>
            <a:picLocks noChangeAspect="1"/>
          </p:cNvPicPr>
          <p:nvPr/>
        </p:nvPicPr>
        <p:blipFill rotWithShape="1">
          <a:blip r:embed="rId2"/>
          <a:srcRect l="4559" t="35033" r="73750" b="31503"/>
          <a:stretch/>
        </p:blipFill>
        <p:spPr>
          <a:xfrm>
            <a:off x="453726" y="1973540"/>
            <a:ext cx="1983441" cy="1721223"/>
          </a:xfrm>
          <a:prstGeom prst="rect">
            <a:avLst/>
          </a:prstGeom>
        </p:spPr>
      </p:pic>
    </p:spTree>
    <p:extLst>
      <p:ext uri="{BB962C8B-B14F-4D97-AF65-F5344CB8AC3E}">
        <p14:creationId xmlns:p14="http://schemas.microsoft.com/office/powerpoint/2010/main" val="420396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910BB-9991-3BD6-FBAF-F35C05F5A03C}"/>
              </a:ext>
            </a:extLst>
          </p:cNvPr>
          <p:cNvSpPr>
            <a:spLocks noGrp="1"/>
          </p:cNvSpPr>
          <p:nvPr>
            <p:ph type="title"/>
          </p:nvPr>
        </p:nvSpPr>
        <p:spPr/>
        <p:txBody>
          <a:bodyPr/>
          <a:lstStyle/>
          <a:p>
            <a:r>
              <a:rPr lang="en" dirty="0">
                <a:solidFill>
                  <a:srgbClr val="000000"/>
                </a:solidFill>
              </a:rPr>
              <a:t>Data Overview</a:t>
            </a:r>
            <a:endParaRPr lang="en-PK" dirty="0"/>
          </a:p>
        </p:txBody>
      </p:sp>
      <p:sp>
        <p:nvSpPr>
          <p:cNvPr id="3" name="Text Placeholder 2">
            <a:extLst>
              <a:ext uri="{FF2B5EF4-FFF2-40B4-BE49-F238E27FC236}">
                <a16:creationId xmlns:a16="http://schemas.microsoft.com/office/drawing/2014/main" id="{E11D6D24-E175-B610-FFC7-4C633A636813}"/>
              </a:ext>
            </a:extLst>
          </p:cNvPr>
          <p:cNvSpPr>
            <a:spLocks noGrp="1"/>
          </p:cNvSpPr>
          <p:nvPr>
            <p:ph type="body" idx="1"/>
          </p:nvPr>
        </p:nvSpPr>
        <p:spPr/>
        <p:txBody>
          <a:bodyPr/>
          <a:lstStyle/>
          <a:p>
            <a:pPr marL="133350" indent="0">
              <a:buNone/>
            </a:pPr>
            <a:r>
              <a:rPr lang="en-US" sz="1400" b="1" dirty="0"/>
              <a:t>Question 4: Check the statistical summary of the data. What is the minimum, average, and maximum time it takes for food to be prepared once an order is placed?</a:t>
            </a:r>
          </a:p>
          <a:p>
            <a:r>
              <a:rPr lang="en-US" sz="1400" dirty="0"/>
              <a:t>Minimum Time: 20 minutes, Average Time: 27.37 minutes, Maximum Time: 35 minutes.</a:t>
            </a:r>
          </a:p>
          <a:p>
            <a:r>
              <a:rPr lang="en-US" sz="1400" dirty="0"/>
              <a:t>Statistical Summary:</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marL="133350" indent="0">
              <a:buNone/>
            </a:pPr>
            <a:r>
              <a:rPr lang="en-US" sz="1400" b="1" dirty="0"/>
              <a:t>Question 5: How many orders are not rated?</a:t>
            </a:r>
          </a:p>
          <a:p>
            <a:r>
              <a:rPr lang="en-US" sz="1400" dirty="0"/>
              <a:t>736 orders are not rated.</a:t>
            </a:r>
          </a:p>
          <a:p>
            <a:pPr marL="133350" indent="0">
              <a:buNone/>
            </a:pPr>
            <a:endParaRPr lang="en-PK" sz="1400" dirty="0"/>
          </a:p>
        </p:txBody>
      </p:sp>
      <p:pic>
        <p:nvPicPr>
          <p:cNvPr id="5" name="Picture 4">
            <a:extLst>
              <a:ext uri="{FF2B5EF4-FFF2-40B4-BE49-F238E27FC236}">
                <a16:creationId xmlns:a16="http://schemas.microsoft.com/office/drawing/2014/main" id="{E6014739-3555-6FC5-6A94-E5C96ECFF7F6}"/>
              </a:ext>
            </a:extLst>
          </p:cNvPr>
          <p:cNvPicPr>
            <a:picLocks noChangeAspect="1"/>
          </p:cNvPicPr>
          <p:nvPr/>
        </p:nvPicPr>
        <p:blipFill rotWithShape="1">
          <a:blip r:embed="rId2"/>
          <a:srcRect l="5000" t="30196" r="59706" b="45752"/>
          <a:stretch/>
        </p:blipFill>
        <p:spPr>
          <a:xfrm>
            <a:off x="759758" y="1957634"/>
            <a:ext cx="3953435" cy="1515486"/>
          </a:xfrm>
          <a:prstGeom prst="rect">
            <a:avLst/>
          </a:prstGeom>
        </p:spPr>
      </p:pic>
    </p:spTree>
    <p:extLst>
      <p:ext uri="{BB962C8B-B14F-4D97-AF65-F5344CB8AC3E}">
        <p14:creationId xmlns:p14="http://schemas.microsoft.com/office/powerpoint/2010/main" val="4128299570"/>
      </p:ext>
    </p:extLst>
  </p:cSld>
  <p:clrMapOvr>
    <a:masterClrMapping/>
  </p:clrMapOvr>
</p:sld>
</file>

<file path=ppt/theme/theme1.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1716</Words>
  <Application>Microsoft Office PowerPoint</Application>
  <PresentationFormat>On-screen Show (16:9)</PresentationFormat>
  <Paragraphs>177</Paragraphs>
  <Slides>21</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Calibri</vt:lpstr>
      <vt:lpstr>Nunito</vt:lpstr>
      <vt:lpstr>Arial</vt:lpstr>
      <vt:lpstr>Nunito SemiBold</vt:lpstr>
      <vt:lpstr>Nunito ExtraBold</vt:lpstr>
      <vt:lpstr>Just Logo</vt:lpstr>
      <vt:lpstr>Just Logo</vt:lpstr>
      <vt:lpstr>FoodHub</vt:lpstr>
      <vt:lpstr>Contents / Agenda</vt:lpstr>
      <vt:lpstr>Executive Summary </vt:lpstr>
      <vt:lpstr>Business Problem Overview and Solution Approach</vt:lpstr>
      <vt:lpstr>Business Problem Overview and Solution Approach</vt:lpstr>
      <vt:lpstr>Data Overview</vt:lpstr>
      <vt:lpstr>Data Overview</vt:lpstr>
      <vt:lpstr>Data Overview</vt:lpstr>
      <vt:lpstr>Data Overview</vt:lpstr>
      <vt:lpstr>Univariate Analysis</vt:lpstr>
      <vt:lpstr>Univariate Analysis</vt:lpstr>
      <vt:lpstr>Univariate Analysis</vt:lpstr>
      <vt:lpstr>Univariate Analysis</vt:lpstr>
      <vt:lpstr>Univariate Analysis</vt:lpstr>
      <vt:lpstr>Multivariate Analysis</vt:lpstr>
      <vt:lpstr>Multivariate Analysis</vt:lpstr>
      <vt:lpstr>Multivariate Analysis</vt:lpstr>
      <vt:lpstr>Multivariate Analysis</vt:lpstr>
      <vt:lpstr>Multivariate Analysis</vt:lpstr>
      <vt:lpstr>Multivariate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FoodHub</dc:title>
  <cp:lastModifiedBy>Mustafa Matin</cp:lastModifiedBy>
  <cp:revision>10</cp:revision>
  <dcterms:modified xsi:type="dcterms:W3CDTF">2022-10-06T16:48:24Z</dcterms:modified>
</cp:coreProperties>
</file>